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257" r:id="rId4"/>
    <p:sldId id="260" r:id="rId5"/>
    <p:sldId id="258" r:id="rId6"/>
    <p:sldId id="325" r:id="rId7"/>
    <p:sldId id="326" r:id="rId8"/>
    <p:sldId id="262" r:id="rId9"/>
    <p:sldId id="264" r:id="rId10"/>
    <p:sldId id="327" r:id="rId11"/>
    <p:sldId id="329" r:id="rId12"/>
    <p:sldId id="328" r:id="rId13"/>
    <p:sldId id="266" r:id="rId14"/>
    <p:sldId id="268" r:id="rId15"/>
    <p:sldId id="330" r:id="rId16"/>
    <p:sldId id="269" r:id="rId17"/>
    <p:sldId id="310" r:id="rId18"/>
    <p:sldId id="311" r:id="rId19"/>
    <p:sldId id="312" r:id="rId20"/>
    <p:sldId id="341" r:id="rId21"/>
    <p:sldId id="346" r:id="rId22"/>
    <p:sldId id="314" r:id="rId23"/>
    <p:sldId id="331" r:id="rId24"/>
    <p:sldId id="332" r:id="rId25"/>
    <p:sldId id="333" r:id="rId26"/>
    <p:sldId id="313" r:id="rId27"/>
    <p:sldId id="347" r:id="rId28"/>
    <p:sldId id="348" r:id="rId29"/>
    <p:sldId id="321" r:id="rId30"/>
    <p:sldId id="361" r:id="rId31"/>
    <p:sldId id="360" r:id="rId32"/>
    <p:sldId id="362" r:id="rId33"/>
    <p:sldId id="363" r:id="rId34"/>
    <p:sldId id="349" r:id="rId35"/>
    <p:sldId id="369" r:id="rId36"/>
    <p:sldId id="370" r:id="rId37"/>
    <p:sldId id="335" r:id="rId38"/>
    <p:sldId id="371" r:id="rId39"/>
    <p:sldId id="372" r:id="rId40"/>
    <p:sldId id="339" r:id="rId41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93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A514D-FF1C-406C-9514-1745E51A304F}" type="datetimeFigureOut">
              <a:rPr lang="pt-PT" smtClean="0"/>
              <a:pPr/>
              <a:t>01/03/2023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11159-4147-4713-981D-52A8CD128B1A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jpe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57.png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0.png"/><Relationship Id="rId7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10" Type="http://schemas.openxmlformats.org/officeDocument/2006/relationships/image" Target="../media/image35.jpeg"/><Relationship Id="rId4" Type="http://schemas.openxmlformats.org/officeDocument/2006/relationships/image" Target="../media/image23.pn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7000" t="7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772400" cy="1470025"/>
          </a:xfrm>
        </p:spPr>
        <p:txBody>
          <a:bodyPr>
            <a:normAutofit/>
          </a:bodyPr>
          <a:lstStyle/>
          <a:p>
            <a:r>
              <a:rPr lang="pt-PT" cap="small" dirty="0"/>
              <a:t>Projeto </a:t>
            </a:r>
            <a:r>
              <a:rPr lang="pt-PT" cap="small"/>
              <a:t>ArdRobotica</a:t>
            </a:r>
            <a:br>
              <a:rPr lang="pt-PT" cap="small" dirty="0"/>
            </a:br>
            <a:r>
              <a:rPr lang="pt-PT" cap="small" dirty="0"/>
              <a:t>Programação com </a:t>
            </a:r>
            <a:r>
              <a:rPr lang="pt-PT" cap="small" dirty="0" err="1"/>
              <a:t>Arduinos</a:t>
            </a:r>
            <a:endParaRPr lang="pt-PT" cap="small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A5F8FB1-75D8-4BFA-94CC-65912FBCE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2207202" cy="10801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FBD112-F144-4ACE-8DDE-491663456121}"/>
              </a:ext>
            </a:extLst>
          </p:cNvPr>
          <p:cNvSpPr txBox="1"/>
          <p:nvPr/>
        </p:nvSpPr>
        <p:spPr>
          <a:xfrm>
            <a:off x="7812360" y="6109265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Sessão 1</a:t>
            </a:r>
            <a:endParaRPr lang="pt-PT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r>
              <a:rPr lang="pt-PT" sz="2400" b="1" dirty="0"/>
              <a:t>Pinos digitais </a:t>
            </a:r>
            <a:r>
              <a:rPr lang="pt-PT" sz="2400" dirty="0"/>
              <a:t>operam a </a:t>
            </a:r>
            <a:r>
              <a:rPr lang="pt-PT" sz="2400" b="1" dirty="0"/>
              <a:t>5V</a:t>
            </a:r>
            <a:r>
              <a:rPr lang="pt-PT" sz="2400" dirty="0"/>
              <a:t>, onde cada pino pode fornecer ou receber uma corrente máxima de </a:t>
            </a:r>
            <a:r>
              <a:rPr lang="pt-PT" sz="2400" b="1" dirty="0"/>
              <a:t>40 </a:t>
            </a:r>
            <a:r>
              <a:rPr lang="pt-PT" sz="2400" b="1" dirty="0" err="1"/>
              <a:t>mA</a:t>
            </a:r>
            <a:r>
              <a:rPr lang="pt-PT" sz="2400" dirty="0" err="1"/>
              <a:t>.</a:t>
            </a:r>
            <a:r>
              <a:rPr lang="pt-PT" sz="2400" dirty="0"/>
              <a:t> Cada pino possui uma resistência de </a:t>
            </a:r>
            <a:r>
              <a:rPr lang="pt-PT" sz="2400" b="1" dirty="0"/>
              <a:t>pull-</a:t>
            </a:r>
            <a:r>
              <a:rPr lang="pt-PT" sz="2400" b="1" dirty="0" err="1"/>
              <a:t>up</a:t>
            </a:r>
            <a:r>
              <a:rPr lang="pt-PT" sz="2400" b="1" dirty="0"/>
              <a:t> interno</a:t>
            </a:r>
            <a:r>
              <a:rPr lang="pt-PT" sz="2400" dirty="0"/>
              <a:t> (</a:t>
            </a:r>
            <a:r>
              <a:rPr lang="pt-PT" sz="2400" b="1" dirty="0"/>
              <a:t>20-50</a:t>
            </a:r>
            <a:r>
              <a:rPr lang="pt-PT" sz="2400" dirty="0"/>
              <a:t> </a:t>
            </a:r>
            <a:r>
              <a:rPr lang="pt-PT" sz="2400" b="1" dirty="0" err="1"/>
              <a:t>kOhms</a:t>
            </a:r>
            <a:r>
              <a:rPr lang="pt-PT" sz="2400" dirty="0"/>
              <a:t>) que pode ser ativada por software.</a:t>
            </a:r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r>
              <a:rPr lang="pt-PT" sz="2400" b="1" dirty="0"/>
              <a:t>Digitais:</a:t>
            </a:r>
            <a:r>
              <a:rPr lang="pt-PT" sz="2400" dirty="0"/>
              <a:t>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13</a:t>
            </a:r>
            <a:r>
              <a:rPr lang="pt-PT" sz="2400" dirty="0"/>
              <a:t> podem ser usados como entradas/saídas digitais através das função </a:t>
            </a:r>
            <a:r>
              <a:rPr lang="pt-PT" sz="2400" b="1" dirty="0" err="1"/>
              <a:t>digitalWrite</a:t>
            </a:r>
            <a:r>
              <a:rPr lang="pt-PT" sz="2400" b="1" dirty="0"/>
              <a:t>()</a:t>
            </a:r>
            <a:r>
              <a:rPr lang="pt-PT" sz="2400" dirty="0"/>
              <a:t> e </a:t>
            </a:r>
            <a:r>
              <a:rPr lang="pt-PT" sz="2400" b="1" dirty="0" err="1"/>
              <a:t>digitalRead</a:t>
            </a:r>
            <a:r>
              <a:rPr lang="pt-PT" sz="2400" b="1" dirty="0"/>
              <a:t>()</a:t>
            </a:r>
            <a:r>
              <a:rPr lang="pt-PT" sz="2400" dirty="0"/>
              <a:t> como input ou output através da função </a:t>
            </a:r>
            <a:r>
              <a:rPr lang="pt-PT" sz="2400" b="1" dirty="0" err="1"/>
              <a:t>pinMode</a:t>
            </a:r>
            <a:r>
              <a:rPr lang="pt-PT" sz="2400" b="1" dirty="0"/>
              <a:t>();</a:t>
            </a:r>
          </a:p>
        </p:txBody>
      </p:sp>
      <p:pic>
        <p:nvPicPr>
          <p:cNvPr id="3074" name="Picture 2" descr="Resultado de imagem para digital pins arduino">
            <a:extLst>
              <a:ext uri="{FF2B5EF4-FFF2-40B4-BE49-F238E27FC236}">
                <a16:creationId xmlns:a16="http://schemas.microsoft.com/office/drawing/2014/main" id="{B4A37F86-3898-4859-96C8-BB14D813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0"/>
          <a:stretch/>
        </p:blipFill>
        <p:spPr bwMode="auto">
          <a:xfrm>
            <a:off x="1714500" y="1609203"/>
            <a:ext cx="5715000" cy="1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EA1B4BD-E70D-41AB-956C-254AE82A594B}"/>
              </a:ext>
            </a:extLst>
          </p:cNvPr>
          <p:cNvSpPr/>
          <p:nvPr/>
        </p:nvSpPr>
        <p:spPr>
          <a:xfrm>
            <a:off x="4283968" y="1556792"/>
            <a:ext cx="2952328" cy="820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114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PWM: </a:t>
            </a:r>
            <a:r>
              <a:rPr lang="pt-PT" sz="2400" dirty="0"/>
              <a:t>3,5,6,9,10 e 11 podem ser usados como saídas PWM de</a:t>
            </a:r>
          </a:p>
          <a:p>
            <a:pPr marL="0" indent="0">
              <a:buNone/>
            </a:pPr>
            <a:r>
              <a:rPr lang="pt-PT" sz="2400" dirty="0"/>
              <a:t>8 bits através da função </a:t>
            </a:r>
            <a:r>
              <a:rPr lang="pt-PT" sz="2400" dirty="0" err="1"/>
              <a:t>analogWrite</a:t>
            </a:r>
            <a:r>
              <a:rPr lang="pt-PT" sz="2400" dirty="0"/>
              <a:t>() – Output Analógico;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Serial: </a:t>
            </a:r>
            <a:r>
              <a:rPr lang="pt-PT" sz="2400" dirty="0"/>
              <a:t>0 (RX) </a:t>
            </a:r>
            <a:r>
              <a:rPr lang="pt-PT" sz="2400" dirty="0" err="1"/>
              <a:t>and</a:t>
            </a:r>
            <a:r>
              <a:rPr lang="pt-PT" sz="2400" dirty="0"/>
              <a:t> 1 (TX). Usados para receber (RX) e transmitir (TX);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b="1" dirty="0"/>
              <a:t>LED 13</a:t>
            </a:r>
            <a:r>
              <a:rPr lang="pt-PT" sz="2400" dirty="0"/>
              <a:t>: Existe um LED embutido no pin digital 13. </a:t>
            </a:r>
          </a:p>
        </p:txBody>
      </p:sp>
      <p:pic>
        <p:nvPicPr>
          <p:cNvPr id="3074" name="Picture 2" descr="Resultado de imagem para digital pins arduino">
            <a:extLst>
              <a:ext uri="{FF2B5EF4-FFF2-40B4-BE49-F238E27FC236}">
                <a16:creationId xmlns:a16="http://schemas.microsoft.com/office/drawing/2014/main" id="{B4A37F86-3898-4859-96C8-BB14D813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0"/>
          <a:stretch/>
        </p:blipFill>
        <p:spPr bwMode="auto">
          <a:xfrm>
            <a:off x="1714500" y="1609203"/>
            <a:ext cx="5715000" cy="1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EA1B4BD-E70D-41AB-956C-254AE82A594B}"/>
              </a:ext>
            </a:extLst>
          </p:cNvPr>
          <p:cNvSpPr/>
          <p:nvPr/>
        </p:nvSpPr>
        <p:spPr>
          <a:xfrm>
            <a:off x="4283968" y="1556792"/>
            <a:ext cx="2952328" cy="820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655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33E5D-0984-4EF8-ABF6-B9F26A5F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dirty="0"/>
          </a:p>
          <a:p>
            <a:pPr marL="0" indent="0" algn="just">
              <a:buNone/>
            </a:pPr>
            <a:endParaRPr lang="pt-PT" sz="2400" b="1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pt-PT" sz="2400" b="1" dirty="0"/>
              <a:t>Analógicas</a:t>
            </a:r>
            <a:r>
              <a:rPr lang="pt-PT" sz="2400" dirty="0"/>
              <a:t>: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5</a:t>
            </a:r>
            <a:r>
              <a:rPr lang="pt-PT" sz="2400" dirty="0"/>
              <a:t> podem ser usados como entradas analógicas através das função </a:t>
            </a:r>
            <a:r>
              <a:rPr lang="pt-PT" sz="2400" b="1" dirty="0" err="1"/>
              <a:t>analogRead</a:t>
            </a:r>
            <a:r>
              <a:rPr lang="pt-PT" sz="2400" b="1" dirty="0"/>
              <a:t>()</a:t>
            </a:r>
            <a:r>
              <a:rPr lang="pt-PT" sz="2400" dirty="0"/>
              <a:t>, cada pin disponibiliza 10bits (ou seja valores de </a:t>
            </a:r>
            <a:r>
              <a:rPr lang="pt-PT" sz="2400" b="1" dirty="0"/>
              <a:t>0</a:t>
            </a:r>
            <a:r>
              <a:rPr lang="pt-PT" sz="2400" dirty="0"/>
              <a:t> a </a:t>
            </a:r>
            <a:r>
              <a:rPr lang="pt-PT" sz="2400" b="1" dirty="0"/>
              <a:t>1023</a:t>
            </a:r>
            <a:r>
              <a:rPr lang="pt-PT" sz="2400" dirty="0"/>
              <a:t>). Por defeito debitam entre </a:t>
            </a:r>
            <a:r>
              <a:rPr lang="pt-PT" sz="2400" b="1" dirty="0"/>
              <a:t>0 e 5 volts</a:t>
            </a:r>
            <a:r>
              <a:rPr lang="pt-PT" sz="2400" dirty="0"/>
              <a:t>;</a:t>
            </a:r>
          </a:p>
        </p:txBody>
      </p:sp>
      <p:pic>
        <p:nvPicPr>
          <p:cNvPr id="2050" name="Picture 2" descr="Resultado de imagem para digital pins arduino">
            <a:extLst>
              <a:ext uri="{FF2B5EF4-FFF2-40B4-BE49-F238E27FC236}">
                <a16:creationId xmlns:a16="http://schemas.microsoft.com/office/drawing/2014/main" id="{4E71F3EB-25A6-47C8-A7CA-37BE63FC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0" b="7475"/>
          <a:stretch/>
        </p:blipFill>
        <p:spPr bwMode="auto">
          <a:xfrm>
            <a:off x="1403648" y="1700808"/>
            <a:ext cx="57150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D450900-56A0-4AB2-8D38-AADDC5C89329}"/>
              </a:ext>
            </a:extLst>
          </p:cNvPr>
          <p:cNvSpPr/>
          <p:nvPr/>
        </p:nvSpPr>
        <p:spPr>
          <a:xfrm>
            <a:off x="5595453" y="2139198"/>
            <a:ext cx="1476000" cy="86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569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Placa de ensaio (</a:t>
            </a:r>
            <a:r>
              <a:rPr lang="pt-PT" dirty="0" err="1"/>
              <a:t>Breadboard</a:t>
            </a:r>
            <a:r>
              <a:rPr lang="pt-PT" dirty="0"/>
              <a:t>)</a:t>
            </a:r>
          </a:p>
        </p:txBody>
      </p:sp>
      <p:pic>
        <p:nvPicPr>
          <p:cNvPr id="4" name="Picture 4" descr="http://3.bp.blogspot.com/-UDvLXHqWlVY/VvWJ0fnG0jI/AAAAAAAAADY/wXkh0tFpOa8lUOqpZ_C8kGF_6C88a4k9w/s1600/jumper-macho-x-macho-arduino-pic-eletrnica-22184-MLB20225636303_012015-O.jpg">
            <a:extLst>
              <a:ext uri="{FF2B5EF4-FFF2-40B4-BE49-F238E27FC236}">
                <a16:creationId xmlns:a16="http://schemas.microsoft.com/office/drawing/2014/main" id="{AFB00FF5-3717-4A3D-9B39-8ADC665B2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0864" r="6714" b="3934"/>
          <a:stretch/>
        </p:blipFill>
        <p:spPr bwMode="auto">
          <a:xfrm>
            <a:off x="759298" y="4217257"/>
            <a:ext cx="1205144" cy="116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iki.epalsite.com/images/f/fd/MB-102_Breadboard.png">
            <a:extLst>
              <a:ext uri="{FF2B5EF4-FFF2-40B4-BE49-F238E27FC236}">
                <a16:creationId xmlns:a16="http://schemas.microsoft.com/office/drawing/2014/main" id="{ADD06724-716B-4FA0-B3B6-DC7E5FD4D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6244" r="7779" b="13756"/>
          <a:stretch/>
        </p:blipFill>
        <p:spPr bwMode="auto">
          <a:xfrm rot="16200000">
            <a:off x="938191" y="3332348"/>
            <a:ext cx="4391999" cy="20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6E2803DD-2B24-4AD0-A103-CD1FC6C8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83479" y="2709237"/>
            <a:ext cx="3690948" cy="26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8E3BE8F8-D117-4B90-B940-E02399FEBE6F}"/>
              </a:ext>
            </a:extLst>
          </p:cNvPr>
          <p:cNvCxnSpPr>
            <a:cxnSpLocks/>
          </p:cNvCxnSpPr>
          <p:nvPr/>
        </p:nvCxnSpPr>
        <p:spPr>
          <a:xfrm flipV="1">
            <a:off x="3904141" y="4363793"/>
            <a:ext cx="1747535" cy="1453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A87B12AE-F530-487A-824B-BDD2EF717D4F}"/>
              </a:ext>
            </a:extLst>
          </p:cNvPr>
          <p:cNvCxnSpPr>
            <a:cxnSpLocks/>
          </p:cNvCxnSpPr>
          <p:nvPr/>
        </p:nvCxnSpPr>
        <p:spPr>
          <a:xfrm flipV="1">
            <a:off x="3996595" y="4637958"/>
            <a:ext cx="1655081" cy="136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11BCAE82-2E43-45EB-A746-32AFAA2B449F}"/>
              </a:ext>
            </a:extLst>
          </p:cNvPr>
          <p:cNvSpPr txBox="1">
            <a:spLocks/>
          </p:cNvSpPr>
          <p:nvPr/>
        </p:nvSpPr>
        <p:spPr>
          <a:xfrm>
            <a:off x="6041305" y="6005983"/>
            <a:ext cx="1730036" cy="3711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300" dirty="0" err="1"/>
              <a:t>Arduino</a:t>
            </a:r>
            <a:endParaRPr lang="pt-PT" sz="3300"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9415FCBC-3E13-4E3F-B007-8F6EC6E18C29}"/>
              </a:ext>
            </a:extLst>
          </p:cNvPr>
          <p:cNvCxnSpPr/>
          <p:nvPr/>
        </p:nvCxnSpPr>
        <p:spPr>
          <a:xfrm>
            <a:off x="3632470" y="4296480"/>
            <a:ext cx="2859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5FC2BC27-0D4D-4149-A914-B9995FE70D1B}"/>
              </a:ext>
            </a:extLst>
          </p:cNvPr>
          <p:cNvCxnSpPr/>
          <p:nvPr/>
        </p:nvCxnSpPr>
        <p:spPr>
          <a:xfrm>
            <a:off x="3519280" y="4561143"/>
            <a:ext cx="4916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C8173401-6977-467F-B718-FB254B2C3BCB}"/>
              </a:ext>
            </a:extLst>
          </p:cNvPr>
          <p:cNvCxnSpPr/>
          <p:nvPr/>
        </p:nvCxnSpPr>
        <p:spPr>
          <a:xfrm flipV="1">
            <a:off x="3901242" y="2476482"/>
            <a:ext cx="0" cy="38179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5264CA26-5EAC-47BB-8677-B415623CD2EC}"/>
              </a:ext>
            </a:extLst>
          </p:cNvPr>
          <p:cNvCxnSpPr/>
          <p:nvPr/>
        </p:nvCxnSpPr>
        <p:spPr>
          <a:xfrm flipH="1" flipV="1">
            <a:off x="3996595" y="2473959"/>
            <a:ext cx="14287" cy="3820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http://www.promoinfo.com.br/img/anuncios/17217.jpg">
            <a:extLst>
              <a:ext uri="{FF2B5EF4-FFF2-40B4-BE49-F238E27FC236}">
                <a16:creationId xmlns:a16="http://schemas.microsoft.com/office/drawing/2014/main" id="{7F6380FD-666A-4C75-98B4-9BC480C4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59" y="1646200"/>
            <a:ext cx="812387" cy="69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m para Jumpers arduino">
            <a:extLst>
              <a:ext uri="{FF2B5EF4-FFF2-40B4-BE49-F238E27FC236}">
                <a16:creationId xmlns:a16="http://schemas.microsoft.com/office/drawing/2014/main" id="{407F4C89-15C9-4B32-9717-46A2998AC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5" y="2763134"/>
            <a:ext cx="1164755" cy="116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A97459B-648A-40AE-A6F2-1A4614D2BA65}"/>
              </a:ext>
            </a:extLst>
          </p:cNvPr>
          <p:cNvSpPr txBox="1"/>
          <p:nvPr/>
        </p:nvSpPr>
        <p:spPr>
          <a:xfrm>
            <a:off x="4139952" y="4869160"/>
            <a:ext cx="719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rgbClr val="FF0000"/>
                </a:solidFill>
              </a:rPr>
              <a:t>5 Volts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A33DF5-AA42-4904-AA85-EB23327C6772}"/>
              </a:ext>
            </a:extLst>
          </p:cNvPr>
          <p:cNvSpPr txBox="1"/>
          <p:nvPr/>
        </p:nvSpPr>
        <p:spPr>
          <a:xfrm>
            <a:off x="4515216" y="5478843"/>
            <a:ext cx="719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0 Volts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F504093-9C04-4C03-B03D-9F437530D026}"/>
              </a:ext>
            </a:extLst>
          </p:cNvPr>
          <p:cNvSpPr txBox="1"/>
          <p:nvPr/>
        </p:nvSpPr>
        <p:spPr>
          <a:xfrm>
            <a:off x="6674639" y="1679628"/>
            <a:ext cx="8123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>
                <a:solidFill>
                  <a:srgbClr val="FF0000"/>
                </a:solidFill>
              </a:rPr>
              <a:t>5 Volts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E5D74E8E-4056-4C89-8A44-8E865EC1105D}"/>
              </a:ext>
            </a:extLst>
          </p:cNvPr>
          <p:cNvCxnSpPr/>
          <p:nvPr/>
        </p:nvCxnSpPr>
        <p:spPr>
          <a:xfrm>
            <a:off x="3293221" y="4296480"/>
            <a:ext cx="369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84D3DBC4-4829-4A50-8DA0-F2B0EE8BF3DD}"/>
              </a:ext>
            </a:extLst>
          </p:cNvPr>
          <p:cNvCxnSpPr/>
          <p:nvPr/>
        </p:nvCxnSpPr>
        <p:spPr>
          <a:xfrm>
            <a:off x="3293220" y="4561143"/>
            <a:ext cx="4916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Led – Díodo Emissor de Luz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94F71-A87E-4CF8-BE45-322B301CB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4452">
            <a:off x="4183883" y="5047082"/>
            <a:ext cx="981587" cy="502388"/>
          </a:xfrm>
          <a:prstGeom prst="rect">
            <a:avLst/>
          </a:prstGeom>
        </p:spPr>
      </p:pic>
      <p:sp>
        <p:nvSpPr>
          <p:cNvPr id="5" name="Seta em U 4">
            <a:extLst>
              <a:ext uri="{FF2B5EF4-FFF2-40B4-BE49-F238E27FC236}">
                <a16:creationId xmlns:a16="http://schemas.microsoft.com/office/drawing/2014/main" id="{0A241811-1859-4FEF-B9B7-E20EDC42A7E3}"/>
              </a:ext>
            </a:extLst>
          </p:cNvPr>
          <p:cNvSpPr/>
          <p:nvPr/>
        </p:nvSpPr>
        <p:spPr>
          <a:xfrm flipV="1">
            <a:off x="1115255" y="3039736"/>
            <a:ext cx="2861066" cy="5829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58EA4A-3747-48CE-B30C-E77C540EF727}"/>
              </a:ext>
            </a:extLst>
          </p:cNvPr>
          <p:cNvSpPr txBox="1"/>
          <p:nvPr/>
        </p:nvSpPr>
        <p:spPr>
          <a:xfrm>
            <a:off x="2110200" y="3416068"/>
            <a:ext cx="10216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1.8 Volts</a:t>
            </a:r>
          </a:p>
        </p:txBody>
      </p:sp>
      <p:grpSp>
        <p:nvGrpSpPr>
          <p:cNvPr id="7" name="Grupo 2">
            <a:extLst>
              <a:ext uri="{FF2B5EF4-FFF2-40B4-BE49-F238E27FC236}">
                <a16:creationId xmlns:a16="http://schemas.microsoft.com/office/drawing/2014/main" id="{7808433A-08A4-4BA9-B5D5-8B972D121095}"/>
              </a:ext>
            </a:extLst>
          </p:cNvPr>
          <p:cNvGrpSpPr/>
          <p:nvPr/>
        </p:nvGrpSpPr>
        <p:grpSpPr>
          <a:xfrm>
            <a:off x="2242258" y="5161461"/>
            <a:ext cx="4953671" cy="713695"/>
            <a:chOff x="2989677" y="5738951"/>
            <a:chExt cx="6843436" cy="951593"/>
          </a:xfrm>
        </p:grpSpPr>
        <p:sp>
          <p:nvSpPr>
            <p:cNvPr id="8" name="Seta em U 17">
              <a:extLst>
                <a:ext uri="{FF2B5EF4-FFF2-40B4-BE49-F238E27FC236}">
                  <a16:creationId xmlns:a16="http://schemas.microsoft.com/office/drawing/2014/main" id="{7F2BE9AF-B2FF-4CB7-807C-74A928EDAC49}"/>
                </a:ext>
              </a:extLst>
            </p:cNvPr>
            <p:cNvSpPr/>
            <p:nvPr/>
          </p:nvSpPr>
          <p:spPr>
            <a:xfrm flipV="1">
              <a:off x="2989677" y="5738951"/>
              <a:ext cx="6843436" cy="83792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>
                <a:solidFill>
                  <a:schemeClr val="tx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83EFBE3-21B2-481A-8C37-888621DF1200}"/>
                </a:ext>
              </a:extLst>
            </p:cNvPr>
            <p:cNvSpPr txBox="1"/>
            <p:nvPr/>
          </p:nvSpPr>
          <p:spPr>
            <a:xfrm>
              <a:off x="4088295" y="6290435"/>
              <a:ext cx="100965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350" b="1" dirty="0"/>
                <a:t>5 Volts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F94420E-FD0A-4482-BC7C-E86DDB3501FD}"/>
                </a:ext>
              </a:extLst>
            </p:cNvPr>
            <p:cNvSpPr txBox="1"/>
            <p:nvPr/>
          </p:nvSpPr>
          <p:spPr>
            <a:xfrm>
              <a:off x="7791933" y="6290435"/>
              <a:ext cx="130112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350" b="1" dirty="0"/>
                <a:t>1.8 Volts</a:t>
              </a:r>
            </a:p>
          </p:txBody>
        </p:sp>
      </p:grpSp>
      <p:sp>
        <p:nvSpPr>
          <p:cNvPr id="11" name="Seta em U 21">
            <a:extLst>
              <a:ext uri="{FF2B5EF4-FFF2-40B4-BE49-F238E27FC236}">
                <a16:creationId xmlns:a16="http://schemas.microsoft.com/office/drawing/2014/main" id="{408ECE75-C064-4287-9DB0-9AB0F1B38996}"/>
              </a:ext>
            </a:extLst>
          </p:cNvPr>
          <p:cNvSpPr/>
          <p:nvPr/>
        </p:nvSpPr>
        <p:spPr>
          <a:xfrm flipV="1">
            <a:off x="5401918" y="3039490"/>
            <a:ext cx="2861066" cy="5829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1CCE87-B3B2-4D07-81D3-302B02247538}"/>
              </a:ext>
            </a:extLst>
          </p:cNvPr>
          <p:cNvSpPr txBox="1"/>
          <p:nvPr/>
        </p:nvSpPr>
        <p:spPr>
          <a:xfrm>
            <a:off x="6438691" y="3413908"/>
            <a:ext cx="7572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b="1" dirty="0"/>
              <a:t>5 Volts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FEFABF5-D28E-401D-8630-70E051292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397" y="2102027"/>
            <a:ext cx="404711" cy="976068"/>
          </a:xfrm>
          <a:prstGeom prst="rect">
            <a:avLst/>
          </a:prstGeom>
        </p:spPr>
      </p:pic>
      <p:pic>
        <p:nvPicPr>
          <p:cNvPr id="14" name="Picture 8" descr="http://newportcom.com.br/media/catalog/product/cache/1/image/9df78eab33525d08d6e5fb8d27136e95/l/e/led_5mm_verm_alto.jpg">
            <a:extLst>
              <a:ext uri="{FF2B5EF4-FFF2-40B4-BE49-F238E27FC236}">
                <a16:creationId xmlns:a16="http://schemas.microsoft.com/office/drawing/2014/main" id="{370BDB6B-F91E-4ACC-A16E-95311B153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0" t="13338" r="38322" b="-1434"/>
          <a:stretch/>
        </p:blipFill>
        <p:spPr bwMode="auto">
          <a:xfrm>
            <a:off x="3578087" y="1913268"/>
            <a:ext cx="467139" cy="12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866E9D8-3FA2-4E4D-99CC-45A39940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04" y="2067031"/>
            <a:ext cx="404711" cy="9760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33F321-6166-46AB-AB41-B4F20BA1CFA1}"/>
              </a:ext>
            </a:extLst>
          </p:cNvPr>
          <p:cNvSpPr txBox="1"/>
          <p:nvPr/>
        </p:nvSpPr>
        <p:spPr>
          <a:xfrm>
            <a:off x="4068539" y="4909913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/>
              <a:t>Resistência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F2BB3B3-1ACC-4D95-A2BA-585B08FB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016" y="2035694"/>
            <a:ext cx="404711" cy="976068"/>
          </a:xfrm>
          <a:prstGeom prst="rect">
            <a:avLst/>
          </a:prstGeom>
        </p:spPr>
      </p:pic>
      <p:sp>
        <p:nvSpPr>
          <p:cNvPr id="18" name="Estrela de 8 pontas 15">
            <a:extLst>
              <a:ext uri="{FF2B5EF4-FFF2-40B4-BE49-F238E27FC236}">
                <a16:creationId xmlns:a16="http://schemas.microsoft.com/office/drawing/2014/main" id="{27D481B9-2B69-437C-AB50-5A7045ED3CBE}"/>
              </a:ext>
            </a:extLst>
          </p:cNvPr>
          <p:cNvSpPr/>
          <p:nvPr/>
        </p:nvSpPr>
        <p:spPr>
          <a:xfrm>
            <a:off x="7827012" y="2142982"/>
            <a:ext cx="565279" cy="442913"/>
          </a:xfrm>
          <a:prstGeom prst="star8">
            <a:avLst>
              <a:gd name="adj" fmla="val 21371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</p:spTree>
    <p:extLst>
      <p:ext uri="{BB962C8B-B14F-4D97-AF65-F5344CB8AC3E}">
        <p14:creationId xmlns:p14="http://schemas.microsoft.com/office/powerpoint/2010/main" val="420888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 animBg="1"/>
      <p:bldP spid="12" grpId="0"/>
      <p:bldP spid="16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Led – Díodo Emissor de Luz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B2F1AB-C497-4D8C-A9B7-C506D7E2C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79296" cy="5069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PT" dirty="0">
                    <a:solidFill>
                      <a:srgbClr val="00B050"/>
                    </a:solidFill>
                  </a:rPr>
                  <a:t>Resistência – qual utilizar?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Tensão de saída de uma porta digital do </a:t>
                </a:r>
                <a:r>
                  <a:rPr lang="pt-PT" sz="2400" dirty="0" err="1"/>
                  <a:t>Arduino</a:t>
                </a:r>
                <a:r>
                  <a:rPr lang="pt-PT" sz="2400" dirty="0"/>
                  <a:t> = 5v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Tensão de funcionamento do led vermelho = 1,8v</a:t>
                </a:r>
              </a:p>
              <a:p>
                <a:pPr>
                  <a:buFontTx/>
                  <a:buChar char="-"/>
                </a:pPr>
                <a:r>
                  <a:rPr lang="pt-PT" sz="2400" dirty="0"/>
                  <a:t>Corrente máxima do led = 0,02 A (20mA)</a:t>
                </a:r>
              </a:p>
              <a:p>
                <a:pPr>
                  <a:buFontTx/>
                  <a:buChar char="-"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Lei de Ohm: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 −1,8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0,02</m:t>
                        </m:r>
                      </m:den>
                    </m:f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</m:t>
                    </m:r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r>
                  <a:rPr lang="pt-PT" sz="2400" dirty="0"/>
                  <a:t>Não se deve utilizar uma resistência MENOR do que o valor recomendado, pois o led pode queimar.</a:t>
                </a:r>
              </a:p>
              <a:p>
                <a:pPr marL="0" indent="0">
                  <a:buNone/>
                </a:pPr>
                <a:r>
                  <a:rPr lang="pt-PT" sz="2400" dirty="0"/>
                  <a:t>Caso se utilize um resistência MUITO elevada, o led não acenderá.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B2F1AB-C497-4D8C-A9B7-C506D7E2C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79296" cy="5069160"/>
              </a:xfrm>
              <a:blipFill>
                <a:blip r:embed="rId3"/>
                <a:stretch>
                  <a:fillRect l="-1777" t="-156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>
            <a:extLst>
              <a:ext uri="{FF2B5EF4-FFF2-40B4-BE49-F238E27FC236}">
                <a16:creationId xmlns:a16="http://schemas.microsoft.com/office/drawing/2014/main" id="{F139980F-F5F6-4657-A3B4-B24C8F52B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41129">
            <a:off x="6256657" y="3592760"/>
            <a:ext cx="2684300" cy="4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7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8218F3-A8F3-4527-AA02-5416744465C3}"/>
              </a:ext>
            </a:extLst>
          </p:cNvPr>
          <p:cNvSpPr txBox="1"/>
          <p:nvPr/>
        </p:nvSpPr>
        <p:spPr>
          <a:xfrm>
            <a:off x="1809221" y="4894141"/>
            <a:ext cx="157630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1350"/>
              <a:t>-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81FACC9-E9F6-4D39-B6E7-E38ED62E980E}"/>
              </a:ext>
            </a:extLst>
          </p:cNvPr>
          <p:cNvSpPr txBox="1"/>
          <p:nvPr/>
        </p:nvSpPr>
        <p:spPr>
          <a:xfrm>
            <a:off x="1943209" y="4914958"/>
            <a:ext cx="157630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135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7" name="Nota de aviso rectangular 2">
            <a:extLst>
              <a:ext uri="{FF2B5EF4-FFF2-40B4-BE49-F238E27FC236}">
                <a16:creationId xmlns:a16="http://schemas.microsoft.com/office/drawing/2014/main" id="{B29E9A90-971E-4FA8-8304-CE8CBE1CA79A}"/>
              </a:ext>
            </a:extLst>
          </p:cNvPr>
          <p:cNvSpPr/>
          <p:nvPr/>
        </p:nvSpPr>
        <p:spPr>
          <a:xfrm>
            <a:off x="342160" y="2175273"/>
            <a:ext cx="1115165" cy="450056"/>
          </a:xfrm>
          <a:prstGeom prst="wedgeRectCallout">
            <a:avLst>
              <a:gd name="adj1" fmla="val 82247"/>
              <a:gd name="adj2" fmla="val 88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Menus</a:t>
            </a:r>
          </a:p>
        </p:txBody>
      </p:sp>
      <p:sp>
        <p:nvSpPr>
          <p:cNvPr id="8" name="Nota de aviso rectangular 18">
            <a:extLst>
              <a:ext uri="{FF2B5EF4-FFF2-40B4-BE49-F238E27FC236}">
                <a16:creationId xmlns:a16="http://schemas.microsoft.com/office/drawing/2014/main" id="{1D111774-6541-47A2-903B-27C96EF28FEC}"/>
              </a:ext>
            </a:extLst>
          </p:cNvPr>
          <p:cNvSpPr/>
          <p:nvPr/>
        </p:nvSpPr>
        <p:spPr>
          <a:xfrm>
            <a:off x="342161" y="2748895"/>
            <a:ext cx="1115164" cy="450056"/>
          </a:xfrm>
          <a:prstGeom prst="wedgeRectCallout">
            <a:avLst>
              <a:gd name="adj1" fmla="val 83267"/>
              <a:gd name="adj2" fmla="val -545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Barra de Ferramentas</a:t>
            </a:r>
          </a:p>
        </p:txBody>
      </p:sp>
      <p:sp>
        <p:nvSpPr>
          <p:cNvPr id="9" name="Nota de aviso rectangular 19">
            <a:extLst>
              <a:ext uri="{FF2B5EF4-FFF2-40B4-BE49-F238E27FC236}">
                <a16:creationId xmlns:a16="http://schemas.microsoft.com/office/drawing/2014/main" id="{5B179A10-D01D-49AF-826A-B094D2084D2A}"/>
              </a:ext>
            </a:extLst>
          </p:cNvPr>
          <p:cNvSpPr/>
          <p:nvPr/>
        </p:nvSpPr>
        <p:spPr>
          <a:xfrm>
            <a:off x="342160" y="3607595"/>
            <a:ext cx="1115164" cy="450056"/>
          </a:xfrm>
          <a:prstGeom prst="wedgeRectCallout">
            <a:avLst>
              <a:gd name="adj1" fmla="val 84288"/>
              <a:gd name="adj2" fmla="val -21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Editor de Texto</a:t>
            </a:r>
          </a:p>
        </p:txBody>
      </p:sp>
      <p:sp>
        <p:nvSpPr>
          <p:cNvPr id="11" name="Nota de aviso rectangular 22">
            <a:extLst>
              <a:ext uri="{FF2B5EF4-FFF2-40B4-BE49-F238E27FC236}">
                <a16:creationId xmlns:a16="http://schemas.microsoft.com/office/drawing/2014/main" id="{07A11FAD-FF19-40D9-9711-74452903D697}"/>
              </a:ext>
            </a:extLst>
          </p:cNvPr>
          <p:cNvSpPr/>
          <p:nvPr/>
        </p:nvSpPr>
        <p:spPr>
          <a:xfrm>
            <a:off x="313089" y="5167092"/>
            <a:ext cx="1050131" cy="450056"/>
          </a:xfrm>
          <a:prstGeom prst="wedgeRectCallout">
            <a:avLst>
              <a:gd name="adj1" fmla="val 84288"/>
              <a:gd name="adj2" fmla="val -21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Mensagens</a:t>
            </a:r>
          </a:p>
        </p:txBody>
      </p:sp>
      <p:sp>
        <p:nvSpPr>
          <p:cNvPr id="12" name="Nota de aviso rectangular 23">
            <a:extLst>
              <a:ext uri="{FF2B5EF4-FFF2-40B4-BE49-F238E27FC236}">
                <a16:creationId xmlns:a16="http://schemas.microsoft.com/office/drawing/2014/main" id="{8CA3A206-0A2C-4A3C-B3D7-538FA9441B9C}"/>
              </a:ext>
            </a:extLst>
          </p:cNvPr>
          <p:cNvSpPr/>
          <p:nvPr/>
        </p:nvSpPr>
        <p:spPr>
          <a:xfrm>
            <a:off x="327171" y="5748415"/>
            <a:ext cx="1050131" cy="450056"/>
          </a:xfrm>
          <a:prstGeom prst="wedgeRectCallout">
            <a:avLst>
              <a:gd name="adj1" fmla="val 86329"/>
              <a:gd name="adj2" fmla="val -378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Consola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7B7CF59-21E4-4304-9EAE-137A7EF9C188}"/>
              </a:ext>
            </a:extLst>
          </p:cNvPr>
          <p:cNvGrpSpPr/>
          <p:nvPr/>
        </p:nvGrpSpPr>
        <p:grpSpPr>
          <a:xfrm>
            <a:off x="1809219" y="2060973"/>
            <a:ext cx="6363181" cy="4032323"/>
            <a:chOff x="1809219" y="2060973"/>
            <a:chExt cx="5765007" cy="360024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628AAF2-9C95-451A-B05C-734749CEF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" r="59805" b="59170"/>
            <a:stretch/>
          </p:blipFill>
          <p:spPr>
            <a:xfrm>
              <a:off x="1809220" y="2060973"/>
              <a:ext cx="5765006" cy="3292319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7E63B67D-64B3-45BB-B1B1-9CE2D9628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74211" r="46093" b="11648"/>
            <a:stretch/>
          </p:blipFill>
          <p:spPr>
            <a:xfrm>
              <a:off x="1809219" y="4810965"/>
              <a:ext cx="5765007" cy="850253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7EF79078-2331-4F83-A252-120705089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577" t="10504" r="1350" b="86355"/>
            <a:stretch/>
          </p:blipFill>
          <p:spPr>
            <a:xfrm>
              <a:off x="7205789" y="2928951"/>
              <a:ext cx="303551" cy="258581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BDAF927-2D1B-4A92-9659-A99843319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728" t="6122" r="662" b="90464"/>
            <a:stretch/>
          </p:blipFill>
          <p:spPr>
            <a:xfrm>
              <a:off x="7166233" y="2549512"/>
              <a:ext cx="382250" cy="281066"/>
            </a:xfrm>
            <a:prstGeom prst="rect">
              <a:avLst/>
            </a:prstGeom>
          </p:spPr>
        </p:pic>
      </p:grpSp>
      <p:sp>
        <p:nvSpPr>
          <p:cNvPr id="13" name="Nota de aviso rectangular 24">
            <a:extLst>
              <a:ext uri="{FF2B5EF4-FFF2-40B4-BE49-F238E27FC236}">
                <a16:creationId xmlns:a16="http://schemas.microsoft.com/office/drawing/2014/main" id="{2CA92835-2013-4E19-B59F-5D40D094737F}"/>
              </a:ext>
            </a:extLst>
          </p:cNvPr>
          <p:cNvSpPr/>
          <p:nvPr/>
        </p:nvSpPr>
        <p:spPr>
          <a:xfrm>
            <a:off x="7808585" y="1835945"/>
            <a:ext cx="1050131" cy="450056"/>
          </a:xfrm>
          <a:prstGeom prst="wedgeRectCallout">
            <a:avLst>
              <a:gd name="adj1" fmla="val -33667"/>
              <a:gd name="adj2" fmla="val 1278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350" dirty="0"/>
              <a:t>Monitor Série</a:t>
            </a:r>
          </a:p>
        </p:txBody>
      </p:sp>
    </p:spTree>
    <p:extLst>
      <p:ext uri="{BB962C8B-B14F-4D97-AF65-F5344CB8AC3E}">
        <p14:creationId xmlns:p14="http://schemas.microsoft.com/office/powerpoint/2010/main" val="12796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56EB9-5182-4F24-9F8D-3C15EF29F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17" b="60213"/>
          <a:stretch/>
        </p:blipFill>
        <p:spPr>
          <a:xfrm>
            <a:off x="1079012" y="2470712"/>
            <a:ext cx="7118135" cy="3039665"/>
          </a:xfrm>
          <a:prstGeom prst="rect">
            <a:avLst/>
          </a:prstGeom>
        </p:spPr>
      </p:pic>
      <p:grpSp>
        <p:nvGrpSpPr>
          <p:cNvPr id="5" name="Grupo 11">
            <a:extLst>
              <a:ext uri="{FF2B5EF4-FFF2-40B4-BE49-F238E27FC236}">
                <a16:creationId xmlns:a16="http://schemas.microsoft.com/office/drawing/2014/main" id="{1EDB5120-5205-41AD-BBAD-593CBE800D09}"/>
              </a:ext>
            </a:extLst>
          </p:cNvPr>
          <p:cNvGrpSpPr/>
          <p:nvPr/>
        </p:nvGrpSpPr>
        <p:grpSpPr>
          <a:xfrm>
            <a:off x="760812" y="1861081"/>
            <a:ext cx="3546869" cy="415498"/>
            <a:chOff x="1014416" y="1338441"/>
            <a:chExt cx="4729158" cy="553997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2AF6B67-5E89-467C-8209-AFD5A6088921}"/>
                </a:ext>
              </a:extLst>
            </p:cNvPr>
            <p:cNvSpPr txBox="1"/>
            <p:nvPr/>
          </p:nvSpPr>
          <p:spPr>
            <a:xfrm>
              <a:off x="1857381" y="1338441"/>
              <a:ext cx="388619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1º - Selecionar a placa</a:t>
              </a:r>
            </a:p>
          </p:txBody>
        </p:sp>
        <p:sp>
          <p:nvSpPr>
            <p:cNvPr id="7" name="Seta para a direita 10">
              <a:extLst>
                <a:ext uri="{FF2B5EF4-FFF2-40B4-BE49-F238E27FC236}">
                  <a16:creationId xmlns:a16="http://schemas.microsoft.com/office/drawing/2014/main" id="{36FCAD05-5ED3-46BA-A130-DBC28418AAEC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sp>
        <p:nvSpPr>
          <p:cNvPr id="8" name="Seta para baixo 20">
            <a:extLst>
              <a:ext uri="{FF2B5EF4-FFF2-40B4-BE49-F238E27FC236}">
                <a16:creationId xmlns:a16="http://schemas.microsoft.com/office/drawing/2014/main" id="{5E7D80D6-07EF-4EFD-B8D8-C62270F4539D}"/>
              </a:ext>
            </a:extLst>
          </p:cNvPr>
          <p:cNvSpPr/>
          <p:nvPr/>
        </p:nvSpPr>
        <p:spPr>
          <a:xfrm rot="1981153">
            <a:off x="8171552" y="3962382"/>
            <a:ext cx="464573" cy="912772"/>
          </a:xfrm>
          <a:prstGeom prst="down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</p:spTree>
    <p:extLst>
      <p:ext uri="{BB962C8B-B14F-4D97-AF65-F5344CB8AC3E}">
        <p14:creationId xmlns:p14="http://schemas.microsoft.com/office/powerpoint/2010/main" val="428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C5DC47-FEAC-4578-B864-39E9E0A5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61" y="2855253"/>
            <a:ext cx="6205238" cy="2240007"/>
          </a:xfrm>
          <a:prstGeom prst="rect">
            <a:avLst/>
          </a:prstGeom>
        </p:spPr>
      </p:pic>
      <p:grpSp>
        <p:nvGrpSpPr>
          <p:cNvPr id="5" name="Grupo 6">
            <a:extLst>
              <a:ext uri="{FF2B5EF4-FFF2-40B4-BE49-F238E27FC236}">
                <a16:creationId xmlns:a16="http://schemas.microsoft.com/office/drawing/2014/main" id="{4DE06EB1-BD06-4A3D-A6BA-0BE1B2ACE9D8}"/>
              </a:ext>
            </a:extLst>
          </p:cNvPr>
          <p:cNvGrpSpPr/>
          <p:nvPr/>
        </p:nvGrpSpPr>
        <p:grpSpPr>
          <a:xfrm>
            <a:off x="760812" y="1861081"/>
            <a:ext cx="7500934" cy="415498"/>
            <a:chOff x="1014416" y="1338441"/>
            <a:chExt cx="10001245" cy="553997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1E77658-D7BD-49E2-BC3B-AD35B0D6B673}"/>
                </a:ext>
              </a:extLst>
            </p:cNvPr>
            <p:cNvSpPr txBox="1"/>
            <p:nvPr/>
          </p:nvSpPr>
          <p:spPr>
            <a:xfrm>
              <a:off x="1800229" y="1338441"/>
              <a:ext cx="921543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2º - Ligar o cabo USB ao </a:t>
              </a:r>
              <a:r>
                <a:rPr lang="pt-PT" sz="2100" dirty="0" err="1">
                  <a:solidFill>
                    <a:srgbClr val="FF6600"/>
                  </a:solidFill>
                </a:rPr>
                <a:t>Arduino</a:t>
              </a:r>
              <a:r>
                <a:rPr lang="pt-PT" sz="2100" dirty="0">
                  <a:solidFill>
                    <a:srgbClr val="FF6600"/>
                  </a:solidFill>
                </a:rPr>
                <a:t> após verificação das ligações</a:t>
              </a:r>
            </a:p>
          </p:txBody>
        </p:sp>
        <p:sp>
          <p:nvSpPr>
            <p:cNvPr id="7" name="Seta para a direita 8">
              <a:extLst>
                <a:ext uri="{FF2B5EF4-FFF2-40B4-BE49-F238E27FC236}">
                  <a16:creationId xmlns:a16="http://schemas.microsoft.com/office/drawing/2014/main" id="{B5FAF504-B6AC-4750-A0C6-4137E9987968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</p:spTree>
    <p:extLst>
      <p:ext uri="{BB962C8B-B14F-4D97-AF65-F5344CB8AC3E}">
        <p14:creationId xmlns:p14="http://schemas.microsoft.com/office/powerpoint/2010/main" val="290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Ambiente de Desenvolvimento Integrado (IDE) </a:t>
            </a:r>
          </a:p>
        </p:txBody>
      </p:sp>
      <p:grpSp>
        <p:nvGrpSpPr>
          <p:cNvPr id="4" name="Grupo 9">
            <a:extLst>
              <a:ext uri="{FF2B5EF4-FFF2-40B4-BE49-F238E27FC236}">
                <a16:creationId xmlns:a16="http://schemas.microsoft.com/office/drawing/2014/main" id="{DCF1D17F-ECF6-4E05-82BF-D15C65E63906}"/>
              </a:ext>
            </a:extLst>
          </p:cNvPr>
          <p:cNvGrpSpPr/>
          <p:nvPr/>
        </p:nvGrpSpPr>
        <p:grpSpPr>
          <a:xfrm>
            <a:off x="1393036" y="2425303"/>
            <a:ext cx="7154396" cy="2857501"/>
            <a:chOff x="1162143" y="1462088"/>
            <a:chExt cx="9089955" cy="3619578"/>
          </a:xfrm>
        </p:grpSpPr>
        <p:grpSp>
          <p:nvGrpSpPr>
            <p:cNvPr id="5" name="Grupo 8">
              <a:extLst>
                <a:ext uri="{FF2B5EF4-FFF2-40B4-BE49-F238E27FC236}">
                  <a16:creationId xmlns:a16="http://schemas.microsoft.com/office/drawing/2014/main" id="{330A6431-D3A8-4032-BFCA-63A3D445FD25}"/>
                </a:ext>
              </a:extLst>
            </p:cNvPr>
            <p:cNvGrpSpPr/>
            <p:nvPr/>
          </p:nvGrpSpPr>
          <p:grpSpPr>
            <a:xfrm>
              <a:off x="1162143" y="1462088"/>
              <a:ext cx="9089955" cy="3619578"/>
              <a:chOff x="1162143" y="1462088"/>
              <a:chExt cx="9089955" cy="361957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2CAFE5AB-B144-4A79-B712-53E95B0064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6905" b="65203"/>
              <a:stretch/>
            </p:blipFill>
            <p:spPr>
              <a:xfrm>
                <a:off x="1162143" y="1462088"/>
                <a:ext cx="6123077" cy="3619578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D8FB1D9A-6E06-44F6-B101-56FB7014D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8975" y="3967162"/>
                <a:ext cx="7023123" cy="776288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9E6B0367-1107-4F85-8799-616D952288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250" t="21444" r="66484" b="75107"/>
              <a:stretch/>
            </p:blipFill>
            <p:spPr>
              <a:xfrm>
                <a:off x="3228975" y="3618690"/>
                <a:ext cx="4056245" cy="353238"/>
              </a:xfrm>
              <a:prstGeom prst="rect">
                <a:avLst/>
              </a:prstGeom>
            </p:spPr>
          </p:pic>
        </p:grp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EE606DE-ED74-4CC9-AAFF-24513312E81E}"/>
                </a:ext>
              </a:extLst>
            </p:cNvPr>
            <p:cNvSpPr/>
            <p:nvPr/>
          </p:nvSpPr>
          <p:spPr>
            <a:xfrm>
              <a:off x="7285220" y="4614863"/>
              <a:ext cx="1430155" cy="128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grpSp>
        <p:nvGrpSpPr>
          <p:cNvPr id="10" name="Grupo 10">
            <a:extLst>
              <a:ext uri="{FF2B5EF4-FFF2-40B4-BE49-F238E27FC236}">
                <a16:creationId xmlns:a16="http://schemas.microsoft.com/office/drawing/2014/main" id="{054A40A5-1755-4AAA-B7DF-E192A9355BE1}"/>
              </a:ext>
            </a:extLst>
          </p:cNvPr>
          <p:cNvGrpSpPr/>
          <p:nvPr/>
        </p:nvGrpSpPr>
        <p:grpSpPr>
          <a:xfrm>
            <a:off x="760812" y="1861081"/>
            <a:ext cx="3546869" cy="415498"/>
            <a:chOff x="1014416" y="1338441"/>
            <a:chExt cx="4729158" cy="55399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4297570-D35E-4B12-A658-23FD20F2EC21}"/>
                </a:ext>
              </a:extLst>
            </p:cNvPr>
            <p:cNvSpPr txBox="1"/>
            <p:nvPr/>
          </p:nvSpPr>
          <p:spPr>
            <a:xfrm>
              <a:off x="1857381" y="1338441"/>
              <a:ext cx="388619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100" dirty="0">
                  <a:solidFill>
                    <a:srgbClr val="FF6600"/>
                  </a:solidFill>
                </a:rPr>
                <a:t>3º - Selecionar a porta</a:t>
              </a:r>
            </a:p>
          </p:txBody>
        </p:sp>
        <p:sp>
          <p:nvSpPr>
            <p:cNvPr id="12" name="Seta para a direita 12">
              <a:extLst>
                <a:ext uri="{FF2B5EF4-FFF2-40B4-BE49-F238E27FC236}">
                  <a16:creationId xmlns:a16="http://schemas.microsoft.com/office/drawing/2014/main" id="{D8F797C1-978A-48DD-B982-193C417C1070}"/>
                </a:ext>
              </a:extLst>
            </p:cNvPr>
            <p:cNvSpPr/>
            <p:nvPr/>
          </p:nvSpPr>
          <p:spPr>
            <a:xfrm>
              <a:off x="1014416" y="1425834"/>
              <a:ext cx="600075" cy="369332"/>
            </a:xfrm>
            <a:prstGeom prst="rightArrow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</p:grpSp>
      <p:grpSp>
        <p:nvGrpSpPr>
          <p:cNvPr id="13" name="Grupo 28">
            <a:extLst>
              <a:ext uri="{FF2B5EF4-FFF2-40B4-BE49-F238E27FC236}">
                <a16:creationId xmlns:a16="http://schemas.microsoft.com/office/drawing/2014/main" id="{2089368B-A08A-4ED8-A93F-A45268C998C7}"/>
              </a:ext>
            </a:extLst>
          </p:cNvPr>
          <p:cNvGrpSpPr/>
          <p:nvPr/>
        </p:nvGrpSpPr>
        <p:grpSpPr>
          <a:xfrm>
            <a:off x="1210870" y="2929893"/>
            <a:ext cx="486449" cy="286826"/>
            <a:chOff x="71446" y="3875309"/>
            <a:chExt cx="648599" cy="3824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336F04-E480-446D-9BEA-DDA753FAFB4C}"/>
                </a:ext>
              </a:extLst>
            </p:cNvPr>
            <p:cNvSpPr/>
            <p:nvPr/>
          </p:nvSpPr>
          <p:spPr>
            <a:xfrm>
              <a:off x="365814" y="3875309"/>
              <a:ext cx="354231" cy="38243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cxnSp>
          <p:nvCxnSpPr>
            <p:cNvPr id="15" name="Conexão reta unidirecional 14">
              <a:extLst>
                <a:ext uri="{FF2B5EF4-FFF2-40B4-BE49-F238E27FC236}">
                  <a16:creationId xmlns:a16="http://schemas.microsoft.com/office/drawing/2014/main" id="{0F93D73D-B08D-4BB7-B270-0F49ACF73CDD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71446" y="4066527"/>
              <a:ext cx="294368" cy="456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B8E0C3-2136-4B21-8DC0-D438B203DB74}"/>
              </a:ext>
            </a:extLst>
          </p:cNvPr>
          <p:cNvSpPr txBox="1"/>
          <p:nvPr/>
        </p:nvSpPr>
        <p:spPr>
          <a:xfrm>
            <a:off x="170969" y="2899775"/>
            <a:ext cx="1039900" cy="5078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Verificar código</a:t>
            </a:r>
          </a:p>
        </p:txBody>
      </p:sp>
      <p:grpSp>
        <p:nvGrpSpPr>
          <p:cNvPr id="17" name="Grupo 22">
            <a:extLst>
              <a:ext uri="{FF2B5EF4-FFF2-40B4-BE49-F238E27FC236}">
                <a16:creationId xmlns:a16="http://schemas.microsoft.com/office/drawing/2014/main" id="{20A30D88-C754-427C-8B9C-D59411465D7E}"/>
              </a:ext>
            </a:extLst>
          </p:cNvPr>
          <p:cNvGrpSpPr/>
          <p:nvPr/>
        </p:nvGrpSpPr>
        <p:grpSpPr>
          <a:xfrm>
            <a:off x="1114426" y="2929892"/>
            <a:ext cx="882935" cy="1070984"/>
            <a:chOff x="1238246" y="2915923"/>
            <a:chExt cx="1177247" cy="142797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E130D1-8523-4B41-8667-1BCF912511BA}"/>
                </a:ext>
              </a:extLst>
            </p:cNvPr>
            <p:cNvSpPr/>
            <p:nvPr/>
          </p:nvSpPr>
          <p:spPr>
            <a:xfrm>
              <a:off x="2061262" y="2915923"/>
              <a:ext cx="354231" cy="382435"/>
            </a:xfrm>
            <a:prstGeom prst="ellipse">
              <a:avLst/>
            </a:prstGeom>
            <a:noFill/>
            <a:ln w="38100">
              <a:solidFill>
                <a:srgbClr val="00CC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8B62F841-2718-40C6-A32D-AF5060C9A906}"/>
                </a:ext>
              </a:extLst>
            </p:cNvPr>
            <p:cNvCxnSpPr>
              <a:stCxn id="18" idx="3"/>
            </p:cNvCxnSpPr>
            <p:nvPr/>
          </p:nvCxnSpPr>
          <p:spPr>
            <a:xfrm flipH="1">
              <a:off x="1238246" y="3242352"/>
              <a:ext cx="874892" cy="1101549"/>
            </a:xfrm>
            <a:prstGeom prst="straightConnector1">
              <a:avLst/>
            </a:prstGeom>
            <a:ln w="38100">
              <a:solidFill>
                <a:srgbClr val="00CC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ta para baixo 32">
            <a:extLst>
              <a:ext uri="{FF2B5EF4-FFF2-40B4-BE49-F238E27FC236}">
                <a16:creationId xmlns:a16="http://schemas.microsoft.com/office/drawing/2014/main" id="{F356C2FE-A2F7-4004-93CC-A18C1FC623B5}"/>
              </a:ext>
            </a:extLst>
          </p:cNvPr>
          <p:cNvSpPr/>
          <p:nvPr/>
        </p:nvSpPr>
        <p:spPr>
          <a:xfrm rot="1981153">
            <a:off x="7228576" y="3437315"/>
            <a:ext cx="464573" cy="912772"/>
          </a:xfrm>
          <a:prstGeom prst="down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E20622-D066-42CD-8D65-EC8C8EC1E207}"/>
              </a:ext>
            </a:extLst>
          </p:cNvPr>
          <p:cNvSpPr txBox="1"/>
          <p:nvPr/>
        </p:nvSpPr>
        <p:spPr>
          <a:xfrm>
            <a:off x="81153" y="4024906"/>
            <a:ext cx="1039900" cy="507831"/>
          </a:xfrm>
          <a:prstGeom prst="rect">
            <a:avLst/>
          </a:prstGeom>
          <a:ln>
            <a:solidFill>
              <a:srgbClr val="00CC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Enviar código</a:t>
            </a:r>
          </a:p>
        </p:txBody>
      </p:sp>
    </p:spTree>
    <p:extLst>
      <p:ext uri="{BB962C8B-B14F-4D97-AF65-F5344CB8AC3E}">
        <p14:creationId xmlns:p14="http://schemas.microsoft.com/office/powerpoint/2010/main" val="12353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endParaRPr lang="pt-PT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FD273515-B393-4E85-8F3D-A0C422A3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O </a:t>
            </a:r>
            <a:r>
              <a:rPr lang="pt-PT" sz="2400" dirty="0" err="1"/>
              <a:t>Arduino</a:t>
            </a:r>
            <a:r>
              <a:rPr lang="pt-PT" sz="2400" dirty="0"/>
              <a:t> é uma plataforma de prototipagem eletrónica open-</a:t>
            </a:r>
            <a:r>
              <a:rPr lang="pt-PT" sz="2400" dirty="0" err="1"/>
              <a:t>source</a:t>
            </a:r>
            <a:r>
              <a:rPr lang="pt-PT" sz="2400" dirty="0"/>
              <a:t>, baseada em princípios de flexibilidade e facilidade de utilização, para hardware e software.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Consiste numa placa </a:t>
            </a:r>
            <a:r>
              <a:rPr lang="pt-PT" sz="2400" dirty="0" err="1"/>
              <a:t>microcontroladora</a:t>
            </a:r>
            <a:r>
              <a:rPr lang="pt-PT" sz="2400" dirty="0"/>
              <a:t>, programável preparada para receber sinais de sensores e acionar atuadores.</a:t>
            </a:r>
          </a:p>
          <a:p>
            <a:pPr marL="0" indent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400" dirty="0"/>
              <a:t>A linguagem de programação é baseada em </a:t>
            </a:r>
            <a:r>
              <a:rPr lang="pt-PT" sz="2400" dirty="0" err="1"/>
              <a:t>Wiring</a:t>
            </a:r>
            <a:r>
              <a:rPr lang="pt-PT" sz="2400" dirty="0"/>
              <a:t> (semelhante a C/C++).</a:t>
            </a:r>
          </a:p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0F54FE-2EE7-47FE-B24A-17A3AD7FDF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07" y="5048997"/>
            <a:ext cx="2759785" cy="13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6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1 – Acender um led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77658-D7BD-49E2-BC3B-AD35B0D6B673}"/>
              </a:ext>
            </a:extLst>
          </p:cNvPr>
          <p:cNvSpPr txBox="1"/>
          <p:nvPr/>
        </p:nvSpPr>
        <p:spPr>
          <a:xfrm>
            <a:off x="442392" y="16288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O led tem polaridade, só emite luz se corretamente ligado.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Certifique-se que a linha da placa de ensaio onde está ligada a perna mais longa do led (ânodo) está ligada a um pino digital do Arduino. 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A perna mais curta (cátodo) do led deve ser ligada à resistência e daí o circuito fecha no terminal GND (terra). 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pt-PT" sz="2400" dirty="0"/>
          </a:p>
        </p:txBody>
      </p:sp>
      <p:pic>
        <p:nvPicPr>
          <p:cNvPr id="2050" name="Picture 2" descr="Pinagem do LED">
            <a:extLst>
              <a:ext uri="{FF2B5EF4-FFF2-40B4-BE49-F238E27FC236}">
                <a16:creationId xmlns:a16="http://schemas.microsoft.com/office/drawing/2014/main" id="{A7DE577E-3E1B-4A4C-97DB-1587AE36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5501"/>
            <a:ext cx="6192688" cy="19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76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1 – Acender um led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E77658-D7BD-49E2-BC3B-AD35B0D6B673}"/>
              </a:ext>
            </a:extLst>
          </p:cNvPr>
          <p:cNvSpPr txBox="1"/>
          <p:nvPr/>
        </p:nvSpPr>
        <p:spPr>
          <a:xfrm>
            <a:off x="442392" y="1628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PT" sz="2400" dirty="0"/>
              <a:t>Os dois terminais do LED não podem ficar na mesma fila da placa de ensaio. Este princípio de montagem aplica-se a outros componentes.</a:t>
            </a:r>
          </a:p>
        </p:txBody>
      </p:sp>
      <p:pic>
        <p:nvPicPr>
          <p:cNvPr id="4100" name="Picture 4" descr="Ligação do LED certa">
            <a:extLst>
              <a:ext uri="{FF2B5EF4-FFF2-40B4-BE49-F238E27FC236}">
                <a16:creationId xmlns:a16="http://schemas.microsoft.com/office/drawing/2014/main" id="{575642FA-44A3-4639-9BD2-9E98CC9A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70" y="3160859"/>
            <a:ext cx="4996491" cy="249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gação do LED errada">
            <a:extLst>
              <a:ext uri="{FF2B5EF4-FFF2-40B4-BE49-F238E27FC236}">
                <a16:creationId xmlns:a16="http://schemas.microsoft.com/office/drawing/2014/main" id="{8E2819BA-E03E-4394-ACD1-86230CD8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C">
                  <a:alpha val="98824"/>
                </a:srgbClr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3212976"/>
            <a:ext cx="4788024" cy="23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23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1 – Acender um led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1F3D30-FC1E-402B-9899-AD28E540AD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1143" y="1674434"/>
            <a:ext cx="4584737" cy="44548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FA6F12-061F-45E6-8D8A-DA83048C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855" y="4477394"/>
            <a:ext cx="404711" cy="976068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661094D-E2BC-45DF-BD03-D0D8BE161595}"/>
              </a:ext>
            </a:extLst>
          </p:cNvPr>
          <p:cNvGrpSpPr/>
          <p:nvPr/>
        </p:nvGrpSpPr>
        <p:grpSpPr>
          <a:xfrm>
            <a:off x="1809221" y="5300559"/>
            <a:ext cx="291618" cy="228566"/>
            <a:chOff x="1809221" y="5300559"/>
            <a:chExt cx="291618" cy="228566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7EF8179D-30CF-4DE2-B282-E162CB4AE6A1}"/>
                </a:ext>
              </a:extLst>
            </p:cNvPr>
            <p:cNvSpPr txBox="1"/>
            <p:nvPr/>
          </p:nvSpPr>
          <p:spPr>
            <a:xfrm>
              <a:off x="1809221" y="5300559"/>
              <a:ext cx="157630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PT" sz="1350" dirty="0"/>
                <a:t>-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3FA619B-F711-4D75-B997-8ED3071A0B6A}"/>
                </a:ext>
              </a:extLst>
            </p:cNvPr>
            <p:cNvSpPr txBox="1"/>
            <p:nvPr/>
          </p:nvSpPr>
          <p:spPr>
            <a:xfrm>
              <a:off x="1943209" y="5321376"/>
              <a:ext cx="157630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PT" sz="1350" dirty="0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63AB95-A18D-4257-8109-A2B771E4C183}"/>
              </a:ext>
            </a:extLst>
          </p:cNvPr>
          <p:cNvSpPr txBox="1"/>
          <p:nvPr/>
        </p:nvSpPr>
        <p:spPr>
          <a:xfrm>
            <a:off x="920812" y="4598078"/>
            <a:ext cx="8185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Atenção:</a:t>
            </a:r>
          </a:p>
        </p:txBody>
      </p:sp>
      <p:grpSp>
        <p:nvGrpSpPr>
          <p:cNvPr id="9" name="Grupo 16">
            <a:extLst>
              <a:ext uri="{FF2B5EF4-FFF2-40B4-BE49-F238E27FC236}">
                <a16:creationId xmlns:a16="http://schemas.microsoft.com/office/drawing/2014/main" id="{88773B62-BD5B-4DAC-ADDF-2FD473D7AED3}"/>
              </a:ext>
            </a:extLst>
          </p:cNvPr>
          <p:cNvGrpSpPr/>
          <p:nvPr/>
        </p:nvGrpSpPr>
        <p:grpSpPr>
          <a:xfrm>
            <a:off x="689044" y="2374368"/>
            <a:ext cx="2226772" cy="1817291"/>
            <a:chOff x="918726" y="2022825"/>
            <a:chExt cx="2738874" cy="2185213"/>
          </a:xfrm>
        </p:grpSpPr>
        <p:grpSp>
          <p:nvGrpSpPr>
            <p:cNvPr id="10" name="Grupo 11">
              <a:extLst>
                <a:ext uri="{FF2B5EF4-FFF2-40B4-BE49-F238E27FC236}">
                  <a16:creationId xmlns:a16="http://schemas.microsoft.com/office/drawing/2014/main" id="{EA635A96-2841-4AF8-9C21-49D02207AA19}"/>
                </a:ext>
              </a:extLst>
            </p:cNvPr>
            <p:cNvGrpSpPr/>
            <p:nvPr/>
          </p:nvGrpSpPr>
          <p:grpSpPr>
            <a:xfrm>
              <a:off x="918726" y="2022825"/>
              <a:ext cx="2738874" cy="2185213"/>
              <a:chOff x="918726" y="2022825"/>
              <a:chExt cx="2738874" cy="2185213"/>
            </a:xfrm>
          </p:grpSpPr>
          <p:pic>
            <p:nvPicPr>
              <p:cNvPr id="12" name="Picture 4" descr="http://3.bp.blogspot.com/-UDvLXHqWlVY/VvWJ0fnG0jI/AAAAAAAAADY/wXkh0tFpOa8lUOqpZ_C8kGF_6C88a4k9w/s1600/jumper-macho-x-macho-arduino-pic-eletrnica-22184-MLB20225636303_012015-O.jpg">
                <a:extLst>
                  <a:ext uri="{FF2B5EF4-FFF2-40B4-BE49-F238E27FC236}">
                    <a16:creationId xmlns:a16="http://schemas.microsoft.com/office/drawing/2014/main" id="{8027C31C-5F5C-4934-AD33-5E8DFF81E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26980" y="3321072"/>
                <a:ext cx="653714" cy="57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CA3D2E6D-8746-444E-9C30-A9083879A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5693" y="2230518"/>
                <a:ext cx="303108" cy="731025"/>
              </a:xfrm>
              <a:prstGeom prst="rect">
                <a:avLst/>
              </a:prstGeom>
            </p:spPr>
          </p:pic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412D33A-56F2-4B7B-BEDA-199FDEF2C1D9}"/>
                  </a:ext>
                </a:extLst>
              </p:cNvPr>
              <p:cNvSpPr txBox="1"/>
              <p:nvPr/>
            </p:nvSpPr>
            <p:spPr>
              <a:xfrm>
                <a:off x="918726" y="2022825"/>
                <a:ext cx="2738874" cy="2185213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pt-PT" sz="1350" b="1" dirty="0"/>
                  <a:t>Material necessário:</a:t>
                </a:r>
              </a:p>
              <a:p>
                <a:endParaRPr lang="pt-PT" sz="600" dirty="0"/>
              </a:p>
              <a:p>
                <a:r>
                  <a:rPr lang="pt-PT" sz="1350" dirty="0"/>
                  <a:t>Led	(</a:t>
                </a:r>
                <a:r>
                  <a:rPr lang="pt-PT" sz="1350" dirty="0">
                    <a:solidFill>
                      <a:schemeClr val="accent1"/>
                    </a:solidFill>
                  </a:rPr>
                  <a:t>Output Digital</a:t>
                </a:r>
                <a:r>
                  <a:rPr lang="pt-PT" sz="1350" dirty="0"/>
                  <a:t>)</a:t>
                </a:r>
              </a:p>
              <a:p>
                <a:endParaRPr lang="pt-PT" sz="1350" dirty="0"/>
              </a:p>
              <a:p>
                <a:r>
                  <a:rPr lang="pt-PT" sz="1350" dirty="0"/>
                  <a:t>Resistência</a:t>
                </a:r>
              </a:p>
              <a:p>
                <a:endParaRPr lang="pt-PT" sz="1350" dirty="0"/>
              </a:p>
              <a:p>
                <a:r>
                  <a:rPr lang="pt-PT" sz="1350" dirty="0"/>
                  <a:t>Fios </a:t>
                </a:r>
              </a:p>
            </p:txBody>
          </p:sp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BC70534C-EAEC-40EE-8ED6-491980987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0533" y="3377011"/>
                <a:ext cx="523875" cy="427372"/>
              </a:xfrm>
              <a:prstGeom prst="rect">
                <a:avLst/>
              </a:prstGeom>
            </p:spPr>
          </p:pic>
        </p:grp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5422CA0-A75B-42F9-B25F-4D2997954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6380" y="2982230"/>
              <a:ext cx="762000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7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83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sz="9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setup</a:t>
            </a:r>
            <a:r>
              <a:rPr lang="pt-PT" sz="2400" dirty="0">
                <a:solidFill>
                  <a:srgbClr val="0070C0"/>
                </a:solidFill>
              </a:rPr>
              <a:t>() </a:t>
            </a:r>
          </a:p>
          <a:p>
            <a:pPr marL="0" indent="0">
              <a:buNone/>
            </a:pPr>
            <a:r>
              <a:rPr lang="pt-PT" sz="2400" dirty="0"/>
              <a:t>Esta função é executada quando o </a:t>
            </a:r>
            <a:r>
              <a:rPr lang="pt-PT" sz="2400" dirty="0" err="1"/>
              <a:t>Arduino</a:t>
            </a:r>
            <a:r>
              <a:rPr lang="pt-PT" sz="2400" dirty="0"/>
              <a:t> é ligado. Serve para definir configurações iniciais de portas, comunicações, etc…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loop</a:t>
            </a:r>
            <a:r>
              <a:rPr lang="pt-PT" sz="2400" dirty="0">
                <a:solidFill>
                  <a:srgbClr val="0070C0"/>
                </a:solidFill>
              </a:rPr>
              <a:t>() </a:t>
            </a:r>
          </a:p>
          <a:p>
            <a:pPr marL="0" indent="0">
              <a:buNone/>
            </a:pPr>
            <a:r>
              <a:rPr lang="pt-PT" sz="2400" dirty="0"/>
              <a:t>Esta função entra em execução logo após a função </a:t>
            </a:r>
            <a:r>
              <a:rPr lang="pt-PT" sz="2400" dirty="0" err="1"/>
              <a:t>setup</a:t>
            </a:r>
            <a:r>
              <a:rPr lang="pt-PT" sz="2400" dirty="0"/>
              <a:t>. O código que está dentro desta função é executado de forma repetitiva, indefinidamente. </a:t>
            </a:r>
          </a:p>
          <a:p>
            <a:pPr marL="0" indent="0">
              <a:buNone/>
            </a:pPr>
            <a:endParaRPr lang="pt-PT" sz="24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delay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Esta função permite colocar um intervalo em milissegundos entre uma instrução e outra. Recebe como parâmetro um valor inteiro</a:t>
            </a:r>
          </a:p>
        </p:txBody>
      </p:sp>
    </p:spTree>
    <p:extLst>
      <p:ext uri="{BB962C8B-B14F-4D97-AF65-F5344CB8AC3E}">
        <p14:creationId xmlns:p14="http://schemas.microsoft.com/office/powerpoint/2010/main" val="3388624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4190"/>
            <a:ext cx="8507288" cy="49831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PT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pinMode</a:t>
            </a:r>
            <a:r>
              <a:rPr lang="pt-PT" sz="2400" dirty="0">
                <a:solidFill>
                  <a:srgbClr val="0070C0"/>
                </a:solidFill>
              </a:rPr>
              <a:t>(parâmetro 1, parâmetro 2)</a:t>
            </a:r>
          </a:p>
          <a:p>
            <a:pPr marL="0" indent="0">
              <a:buNone/>
            </a:pPr>
            <a:r>
              <a:rPr lang="pt-PT" sz="2400" dirty="0"/>
              <a:t>Configura uma porta digital, podendo ela ser de entrada(INPUT) ou saída (OUTPUT). Recebe no parâmetro 1 o número da porta digital, e no parâmetro 2 é definido se a porta é de entrada ou saída.</a:t>
            </a:r>
          </a:p>
          <a:p>
            <a:pPr marL="0" indent="0">
              <a:buNone/>
            </a:pPr>
            <a:endParaRPr lang="pt-PT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digitalWrite</a:t>
            </a:r>
            <a:r>
              <a:rPr lang="pt-PT" sz="2400" dirty="0">
                <a:solidFill>
                  <a:srgbClr val="0070C0"/>
                </a:solidFill>
              </a:rPr>
              <a:t>(parâmetro 1,parâmetro 2)</a:t>
            </a:r>
          </a:p>
          <a:p>
            <a:pPr marL="0" indent="0">
              <a:buNone/>
            </a:pPr>
            <a:r>
              <a:rPr lang="pt-PT" sz="2400" dirty="0"/>
              <a:t>Escreve na porta digital selecionada. Recebe no parâmetro 1 o número da porta digital, e no parâmetro 2 recebe um valor: ligado(HIGH – 5V) ou desligado(LOW- 0V)</a:t>
            </a:r>
          </a:p>
        </p:txBody>
      </p:sp>
    </p:spTree>
    <p:extLst>
      <p:ext uri="{BB962C8B-B14F-4D97-AF65-F5344CB8AC3E}">
        <p14:creationId xmlns:p14="http://schemas.microsoft.com/office/powerpoint/2010/main" val="19489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- Funções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078121-799D-47F2-9C7D-251396F1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14190"/>
            <a:ext cx="8640960" cy="49691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PT" sz="1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analogWrite</a:t>
            </a:r>
            <a:r>
              <a:rPr lang="pt-PT" sz="2400" dirty="0">
                <a:solidFill>
                  <a:srgbClr val="0070C0"/>
                </a:solidFill>
              </a:rPr>
              <a:t>(parâmetro 1, parâmetro2)</a:t>
            </a:r>
          </a:p>
          <a:p>
            <a:pPr marL="0" indent="0">
              <a:buNone/>
            </a:pPr>
            <a:r>
              <a:rPr lang="pt-PT" sz="2400" dirty="0"/>
              <a:t>Escreve numa porta digital PWM. Recebe no parâmetro 1 o número da porta digital PWM e no parâmetro2 recebe um valor entre 0 e 255. </a:t>
            </a:r>
          </a:p>
          <a:p>
            <a:pPr marL="0" indent="0">
              <a:buNone/>
            </a:pPr>
            <a:endParaRPr lang="pt-PT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digitalRead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Efetua leituras na porta digital selecionada. Recebe apenas um parâmetro com o número da porta digital. Valores recebidos: 0 ou 1</a:t>
            </a:r>
          </a:p>
          <a:p>
            <a:pPr marL="0" indent="0">
              <a:buNone/>
            </a:pPr>
            <a:endParaRPr lang="pt-PT" sz="1800" dirty="0"/>
          </a:p>
          <a:p>
            <a:pPr marL="0" indent="0">
              <a:buNone/>
            </a:pPr>
            <a:r>
              <a:rPr lang="pt-PT" sz="2400" dirty="0" err="1">
                <a:solidFill>
                  <a:srgbClr val="0070C0"/>
                </a:solidFill>
              </a:rPr>
              <a:t>analogRead</a:t>
            </a:r>
            <a:r>
              <a:rPr lang="pt-PT" sz="2400" dirty="0">
                <a:solidFill>
                  <a:srgbClr val="0070C0"/>
                </a:solidFill>
              </a:rPr>
              <a:t>(parâmetro)</a:t>
            </a:r>
          </a:p>
          <a:p>
            <a:pPr marL="0" indent="0">
              <a:buNone/>
            </a:pPr>
            <a:r>
              <a:rPr lang="pt-PT" sz="2400" dirty="0"/>
              <a:t>Efetua leituras na porta analógica selecionada. Recebe apenas um parâmetro com o número da porta analógica. Valores recebidos: Entre 0 e 1023</a:t>
            </a:r>
          </a:p>
          <a:p>
            <a:pPr marL="0" indent="0">
              <a:buNone/>
            </a:pP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688538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2 – Led a piscar (</a:t>
            </a:r>
            <a:r>
              <a:rPr lang="pt-PT" dirty="0" err="1"/>
              <a:t>Blink</a:t>
            </a:r>
            <a:r>
              <a:rPr lang="pt-PT" dirty="0"/>
              <a:t>)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93E7AD5-E9D6-4E06-923E-7D8326EC91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937" y="1818764"/>
            <a:ext cx="4516061" cy="44586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82ACF99-B4E9-4590-B1EF-DFB8A3043288}"/>
              </a:ext>
            </a:extLst>
          </p:cNvPr>
          <p:cNvGrpSpPr/>
          <p:nvPr/>
        </p:nvGrpSpPr>
        <p:grpSpPr>
          <a:xfrm>
            <a:off x="5652120" y="1879134"/>
            <a:ext cx="2239092" cy="1501715"/>
            <a:chOff x="676724" y="2070944"/>
            <a:chExt cx="2239092" cy="1501715"/>
          </a:xfrm>
        </p:grpSpPr>
        <p:pic>
          <p:nvPicPr>
            <p:cNvPr id="13" name="Picture 4" descr="http://3.bp.blogspot.com/-UDvLXHqWlVY/VvWJ0fnG0jI/AAAAAAAAADY/wXkh0tFpOa8lUOqpZ_C8kGF_6C88a4k9w/s1600/jumper-macho-x-macho-arduino-pic-eletrnica-22184-MLB20225636303_012015-O.jpg">
              <a:extLst>
                <a:ext uri="{FF2B5EF4-FFF2-40B4-BE49-F238E27FC236}">
                  <a16:creationId xmlns:a16="http://schemas.microsoft.com/office/drawing/2014/main" id="{ACA499DF-25FD-4C4B-A2C7-5C1CCDE85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04376" y="3117278"/>
              <a:ext cx="562024" cy="45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83AEDDC-FA0E-4137-8585-DA8A0B8A740B}"/>
                </a:ext>
              </a:extLst>
            </p:cNvPr>
            <p:cNvSpPr txBox="1"/>
            <p:nvPr/>
          </p:nvSpPr>
          <p:spPr>
            <a:xfrm>
              <a:off x="676724" y="2070944"/>
              <a:ext cx="2239092" cy="143116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sz="1350" b="1" dirty="0"/>
                <a:t>Material necessário:</a:t>
              </a:r>
            </a:p>
            <a:p>
              <a:endParaRPr lang="pt-PT" sz="600" dirty="0"/>
            </a:p>
            <a:p>
              <a:r>
                <a:rPr lang="pt-PT" sz="1350" dirty="0"/>
                <a:t>Led	(</a:t>
              </a:r>
              <a:r>
                <a:rPr lang="pt-PT" sz="1350" dirty="0">
                  <a:solidFill>
                    <a:schemeClr val="accent1"/>
                  </a:solidFill>
                </a:rPr>
                <a:t>Output Digital</a:t>
              </a:r>
              <a:r>
                <a:rPr lang="pt-PT" sz="1350" dirty="0"/>
                <a:t>)</a:t>
              </a:r>
            </a:p>
            <a:p>
              <a:endParaRPr lang="pt-PT" sz="1350" dirty="0"/>
            </a:p>
            <a:p>
              <a:r>
                <a:rPr lang="pt-PT" sz="1350" dirty="0"/>
                <a:t>Resistência 220 </a:t>
              </a:r>
              <a:r>
                <a:rPr lang="el-GR" sz="1350" dirty="0"/>
                <a:t>Ω</a:t>
              </a:r>
              <a:endParaRPr lang="pt-PT" sz="1350" dirty="0"/>
            </a:p>
            <a:p>
              <a:endParaRPr lang="pt-PT" sz="1350" dirty="0"/>
            </a:p>
            <a:p>
              <a:r>
                <a:rPr lang="pt-PT" sz="1350" dirty="0"/>
                <a:t>Fios 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F9610916-0882-420E-82AA-95BC58FA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028" y="3161260"/>
              <a:ext cx="450397" cy="336016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065C72E7-300B-4844-8760-1D15DC8BD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6884" y="2812963"/>
              <a:ext cx="655122" cy="247134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F97B608-1EA4-48EE-8561-34D0B76E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5796" y="2355250"/>
              <a:ext cx="249592" cy="40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35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Sensor de luz LDR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As foto-resistências LDR (Light-</a:t>
            </a:r>
            <a:r>
              <a:rPr lang="pt-PT" altLang="en-US" sz="2400" dirty="0" err="1"/>
              <a:t>Dependent</a:t>
            </a:r>
            <a:r>
              <a:rPr lang="pt-PT" altLang="en-US" sz="2400" dirty="0"/>
              <a:t> Resistor) representam um tipo de resistências cujo valor resistivo varia em função da luz, o que as torna especialmente úteis em sistemas automáticos.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Devido às suas características poderão funcionar como sensores de luminosidade.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 foto-resistência LDR é composta essencialmente por Sulfeto de cádmio (</a:t>
            </a:r>
            <a:r>
              <a:rPr lang="pt-PT" altLang="en-US" sz="2400" dirty="0" err="1"/>
              <a:t>CdS</a:t>
            </a:r>
            <a:r>
              <a:rPr lang="pt-PT" altLang="en-US" sz="2400" dirty="0"/>
              <a:t>). </a:t>
            </a:r>
          </a:p>
          <a:p>
            <a:pPr marL="0" indent="0">
              <a:buNone/>
            </a:pPr>
            <a:endParaRPr lang="pt-PT" altLang="en-US" dirty="0"/>
          </a:p>
        </p:txBody>
      </p:sp>
      <p:pic>
        <p:nvPicPr>
          <p:cNvPr id="7170" name="Picture 2" descr="Resultado de imagem para ldr">
            <a:extLst>
              <a:ext uri="{FF2B5EF4-FFF2-40B4-BE49-F238E27FC236}">
                <a16:creationId xmlns:a16="http://schemas.microsoft.com/office/drawing/2014/main" id="{A5706376-6C56-4B27-BDE7-378B6B2B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65313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76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Sensor de luz LDR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cádmio reage à luz, deixando que os seus eletrões se movam livremente, permitindo assim a passagem da corrente elétrica.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11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Quanto maior for a luminosidade, menor será a resistência elétrica.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Quanto menor for a luminosidade, maior será a resistência elétrica.</a:t>
            </a:r>
          </a:p>
          <a:p>
            <a:pPr marL="0" indent="0">
              <a:buNone/>
            </a:pPr>
            <a:endParaRPr lang="pt-PT" altLang="en-US" dirty="0"/>
          </a:p>
        </p:txBody>
      </p:sp>
      <p:pic>
        <p:nvPicPr>
          <p:cNvPr id="5" name="Picture 2" descr="Resultado de imagem para ldr">
            <a:extLst>
              <a:ext uri="{FF2B5EF4-FFF2-40B4-BE49-F238E27FC236}">
                <a16:creationId xmlns:a16="http://schemas.microsoft.com/office/drawing/2014/main" id="{4CB3549B-4CE4-4C3C-A3DB-5C596952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1" y="4115361"/>
            <a:ext cx="1660756" cy="166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9441170-1F9D-4BB5-99C3-500A22A9306E}"/>
              </a:ext>
            </a:extLst>
          </p:cNvPr>
          <p:cNvGrpSpPr/>
          <p:nvPr/>
        </p:nvGrpSpPr>
        <p:grpSpPr>
          <a:xfrm>
            <a:off x="6228184" y="3937627"/>
            <a:ext cx="2016224" cy="2518068"/>
            <a:chOff x="5940152" y="3937627"/>
            <a:chExt cx="2016224" cy="2518068"/>
          </a:xfrm>
        </p:grpSpPr>
        <p:pic>
          <p:nvPicPr>
            <p:cNvPr id="6156" name="Picture 12" descr="Resultado de imagem para led on night">
              <a:extLst>
                <a:ext uri="{FF2B5EF4-FFF2-40B4-BE49-F238E27FC236}">
                  <a16:creationId xmlns:a16="http://schemas.microsoft.com/office/drawing/2014/main" id="{7AE248C2-6898-47CE-B263-3459308CE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937627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1B19FF0-FBBA-4E87-94C2-594C5AE65159}"/>
                </a:ext>
              </a:extLst>
            </p:cNvPr>
            <p:cNvSpPr txBox="1"/>
            <p:nvPr/>
          </p:nvSpPr>
          <p:spPr>
            <a:xfrm>
              <a:off x="6048164" y="6086363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Luz de Presença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9F3056-1948-4D56-AF43-BD7108BC3291}"/>
              </a:ext>
            </a:extLst>
          </p:cNvPr>
          <p:cNvSpPr txBox="1"/>
          <p:nvPr/>
        </p:nvSpPr>
        <p:spPr>
          <a:xfrm>
            <a:off x="390365" y="5763197"/>
            <a:ext cx="5050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Quando existe muita luminosidade, os valores obtidos pelo LDR serão mais elevados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B68F8D5-71B3-4D53-A465-4D5D1F2D6122}"/>
              </a:ext>
            </a:extLst>
          </p:cNvPr>
          <p:cNvSpPr/>
          <p:nvPr/>
        </p:nvSpPr>
        <p:spPr>
          <a:xfrm>
            <a:off x="2858269" y="4653136"/>
            <a:ext cx="1008112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69D52F0-6580-4558-98D9-C951FFEDB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848" y="4210598"/>
            <a:ext cx="1008113" cy="13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3 – Sensor de luz LDR 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CB581BA-00BD-4815-B87C-95F33BD2EA4A}"/>
              </a:ext>
            </a:extLst>
          </p:cNvPr>
          <p:cNvGrpSpPr/>
          <p:nvPr/>
        </p:nvGrpSpPr>
        <p:grpSpPr>
          <a:xfrm>
            <a:off x="251520" y="1779679"/>
            <a:ext cx="4176464" cy="2723823"/>
            <a:chOff x="83259" y="511052"/>
            <a:chExt cx="4176464" cy="2723823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7CB75C4-646E-4898-A023-F3DE801D1276}"/>
                </a:ext>
              </a:extLst>
            </p:cNvPr>
            <p:cNvSpPr txBox="1"/>
            <p:nvPr/>
          </p:nvSpPr>
          <p:spPr>
            <a:xfrm>
              <a:off x="83259" y="511052"/>
              <a:ext cx="4176464" cy="272382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Sensor de luz	          (</a:t>
              </a:r>
              <a:r>
                <a:rPr lang="pt-PT" dirty="0">
                  <a:solidFill>
                    <a:schemeClr val="accent1"/>
                  </a:solidFill>
                </a:rPr>
                <a:t>Input Analógico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endParaRPr lang="pt-PT" dirty="0">
                <a:solidFill>
                  <a:schemeClr val="tx1"/>
                </a:solidFill>
              </a:endParaRPr>
            </a:p>
            <a:p>
              <a:r>
                <a:rPr lang="pt-PT" dirty="0"/>
                <a:t>1 Led                      (</a:t>
              </a:r>
              <a:r>
                <a:rPr lang="pt-PT" dirty="0">
                  <a:solidFill>
                    <a:schemeClr val="accent1"/>
                  </a:solidFill>
                </a:rPr>
                <a:t>Output</a:t>
              </a:r>
              <a:r>
                <a:rPr lang="pt-PT" dirty="0">
                  <a:solidFill>
                    <a:schemeClr val="tx1"/>
                  </a:solidFill>
                </a:rPr>
                <a:t> </a:t>
              </a:r>
              <a:r>
                <a:rPr lang="pt-PT" dirty="0">
                  <a:solidFill>
                    <a:schemeClr val="accent1"/>
                  </a:solidFill>
                </a:rPr>
                <a:t>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  <a:endParaRPr lang="pt-PT" dirty="0">
                <a:solidFill>
                  <a:schemeClr val="accent1"/>
                </a:solidFill>
              </a:endParaRPr>
            </a:p>
            <a:p>
              <a:endParaRPr lang="pt-PT" dirty="0">
                <a:solidFill>
                  <a:schemeClr val="tx1"/>
                </a:solidFill>
              </a:endParaRPr>
            </a:p>
            <a:p>
              <a:pPr>
                <a:tabLst>
                  <a:tab pos="1610916" algn="l"/>
                </a:tabLst>
              </a:pPr>
              <a:r>
                <a:rPr lang="pt-PT" dirty="0"/>
                <a:t>1 Resistência 220Ω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r>
                <a:rPr lang="pt-PT" dirty="0"/>
                <a:t>Fios </a:t>
              </a:r>
            </a:p>
            <a:p>
              <a:endParaRPr lang="pt-PT" dirty="0"/>
            </a:p>
          </p:txBody>
        </p:sp>
        <p:pic>
          <p:nvPicPr>
            <p:cNvPr id="6" name="Picture 4" descr="http://3.bp.blogspot.com/-UDvLXHqWlVY/VvWJ0fnG0jI/AAAAAAAAADY/wXkh0tFpOa8lUOqpZ_C8kGF_6C88a4k9w/s1600/jumper-macho-x-macho-arduino-pic-eletrnica-22184-MLB20225636303_012015-O.jpg">
              <a:extLst>
                <a:ext uri="{FF2B5EF4-FFF2-40B4-BE49-F238E27FC236}">
                  <a16:creationId xmlns:a16="http://schemas.microsoft.com/office/drawing/2014/main" id="{B50EE834-E1D0-473D-AC21-93970BB7B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0" t="9528" r="-7508" b="10767"/>
            <a:stretch/>
          </p:blipFill>
          <p:spPr bwMode="auto">
            <a:xfrm flipH="1">
              <a:off x="709254" y="2523861"/>
              <a:ext cx="783048" cy="553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6C34D22-4B87-4093-93CA-AA770654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9498" y="2523861"/>
              <a:ext cx="754629" cy="553074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2B4FE6C-C7BC-4494-88C2-A51BA369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1491" y="2061398"/>
              <a:ext cx="846397" cy="313667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67D4FC4-0005-451B-8209-FF3089088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505" y="1419457"/>
              <a:ext cx="242273" cy="385436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95B2501-ACD4-4F6E-9055-F3AEE73B3D59}"/>
              </a:ext>
            </a:extLst>
          </p:cNvPr>
          <p:cNvSpPr txBox="1"/>
          <p:nvPr/>
        </p:nvSpPr>
        <p:spPr>
          <a:xfrm>
            <a:off x="251520" y="4921533"/>
            <a:ext cx="4568402" cy="1354217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simular uma luz de presença. O led deverá acender quando o sensor de luz LDR registar valores abaixo de um determinado limiar.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8F46FD4-9AD2-FAB0-7ED7-485DF3B26F7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3408" y="1523355"/>
            <a:ext cx="4987317" cy="503371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86D8496-1803-333D-931C-835814E45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2365" y="2109744"/>
            <a:ext cx="773529" cy="5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– História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49B2E28-A997-4B02-A23B-2DD57714ECC5}"/>
              </a:ext>
            </a:extLst>
          </p:cNvPr>
          <p:cNvSpPr/>
          <p:nvPr/>
        </p:nvSpPr>
        <p:spPr>
          <a:xfrm>
            <a:off x="457200" y="1638390"/>
            <a:ext cx="67485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Em 2005, </a:t>
            </a:r>
            <a:r>
              <a:rPr lang="pt-PT" sz="2000" dirty="0" err="1"/>
              <a:t>Massimo</a:t>
            </a:r>
            <a:r>
              <a:rPr lang="pt-PT" sz="2000" dirty="0"/>
              <a:t> </a:t>
            </a:r>
            <a:r>
              <a:rPr lang="pt-PT" sz="2000" dirty="0" err="1"/>
              <a:t>Banzi</a:t>
            </a:r>
            <a:r>
              <a:rPr lang="pt-PT" sz="2000" dirty="0"/>
              <a:t> e David </a:t>
            </a:r>
            <a:r>
              <a:rPr lang="pt-PT" sz="2000" dirty="0" err="1"/>
              <a:t>Cuartielles</a:t>
            </a:r>
            <a:r>
              <a:rPr lang="pt-PT" sz="2000" dirty="0"/>
              <a:t> desenvolveram o </a:t>
            </a:r>
            <a:r>
              <a:rPr lang="pt-PT" sz="2000" dirty="0" err="1"/>
              <a:t>Arduino</a:t>
            </a:r>
            <a:r>
              <a:rPr lang="pt-PT" sz="2000" dirty="0"/>
              <a:t>, um dispositivo programável, de fácil utilização, com o objetivo de poder ser utilizado em projetos interativos de arte e design.</a:t>
            </a:r>
          </a:p>
          <a:p>
            <a:endParaRPr lang="pt-PT" sz="2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9AD2D4-C327-4C94-B790-C485864B9A0C}"/>
              </a:ext>
            </a:extLst>
          </p:cNvPr>
          <p:cNvSpPr/>
          <p:nvPr/>
        </p:nvSpPr>
        <p:spPr>
          <a:xfrm>
            <a:off x="457200" y="4377949"/>
            <a:ext cx="8507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/>
              <a:t>Utilizaram um microcontrolador </a:t>
            </a:r>
            <a:r>
              <a:rPr lang="pt-PT" sz="2000" dirty="0" err="1"/>
              <a:t>Atmega</a:t>
            </a:r>
            <a:r>
              <a:rPr lang="pt-PT" sz="2000" dirty="0"/>
              <a:t> de 8 bits e projetaram uma placa com conexões de simples utilização, desenvolveram o </a:t>
            </a:r>
            <a:r>
              <a:rPr lang="pt-PT" sz="2000" dirty="0" err="1"/>
              <a:t>firmware</a:t>
            </a:r>
            <a:r>
              <a:rPr lang="pt-PT" sz="2000" dirty="0"/>
              <a:t> do </a:t>
            </a:r>
            <a:r>
              <a:rPr lang="pt-PT" sz="2000" dirty="0" err="1"/>
              <a:t>bootloader</a:t>
            </a:r>
            <a:r>
              <a:rPr lang="pt-PT" sz="2000" dirty="0"/>
              <a:t> para o microcontrolador e o ambiente de desenvolvimento integrado (IDE) – Software </a:t>
            </a:r>
            <a:r>
              <a:rPr lang="pt-PT" sz="2000" dirty="0" err="1"/>
              <a:t>Arduino</a:t>
            </a:r>
            <a:r>
              <a:rPr lang="pt-PT" sz="2000" dirty="0"/>
              <a:t>.</a:t>
            </a:r>
          </a:p>
        </p:txBody>
      </p:sp>
      <p:pic>
        <p:nvPicPr>
          <p:cNvPr id="16" name="Picture 2" descr="File:Arduino Logo.svg">
            <a:extLst>
              <a:ext uri="{FF2B5EF4-FFF2-40B4-BE49-F238E27FC236}">
                <a16:creationId xmlns:a16="http://schemas.microsoft.com/office/drawing/2014/main" id="{646122E2-E625-4692-BF45-6AA80049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88" y="3538365"/>
            <a:ext cx="898864" cy="61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farm6.static.flickr.com/5100/5537363317_7ee0c04ac4.jpg">
            <a:extLst>
              <a:ext uri="{FF2B5EF4-FFF2-40B4-BE49-F238E27FC236}">
                <a16:creationId xmlns:a16="http://schemas.microsoft.com/office/drawing/2014/main" id="{6F00932C-E8AA-406D-9839-0A4E3EF1C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6"/>
          <a:stretch/>
        </p:blipFill>
        <p:spPr bwMode="auto">
          <a:xfrm>
            <a:off x="7391968" y="1650203"/>
            <a:ext cx="1395504" cy="16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5E22FC2-5461-4755-947F-305E4211D586}"/>
              </a:ext>
            </a:extLst>
          </p:cNvPr>
          <p:cNvSpPr txBox="1"/>
          <p:nvPr/>
        </p:nvSpPr>
        <p:spPr>
          <a:xfrm>
            <a:off x="440869" y="3127590"/>
            <a:ext cx="6764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Projetaram então um dispositivo simples, de baixo custo, fácil de conectar a diversos componentes, como relés, motores ou sensores e fácil de programar.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1C619F6-7569-4E33-A261-9729D0A220D3}"/>
              </a:ext>
            </a:extLst>
          </p:cNvPr>
          <p:cNvSpPr txBox="1"/>
          <p:nvPr/>
        </p:nvSpPr>
        <p:spPr>
          <a:xfrm>
            <a:off x="457200" y="5836371"/>
            <a:ext cx="8330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/>
              <a:t>Um dos seus alunos, David </a:t>
            </a:r>
            <a:r>
              <a:rPr lang="pt-PT" sz="2000" dirty="0" err="1"/>
              <a:t>Mellis</a:t>
            </a:r>
            <a:r>
              <a:rPr lang="pt-PT" sz="2000" dirty="0"/>
              <a:t>, ficou responsável pelo desenvolvimento do software </a:t>
            </a:r>
            <a:r>
              <a:rPr lang="pt-PT" sz="2000" b="1" dirty="0" err="1">
                <a:solidFill>
                  <a:srgbClr val="00B0F0"/>
                </a:solidFill>
              </a:rPr>
              <a:t>Arduino</a:t>
            </a:r>
            <a:r>
              <a:rPr lang="pt-PT" sz="2000" dirty="0"/>
              <a:t>, baseado em </a:t>
            </a:r>
            <a:r>
              <a:rPr lang="pt-PT" sz="2000" dirty="0" err="1"/>
              <a:t>Wiring</a:t>
            </a:r>
            <a:r>
              <a:rPr lang="pt-PT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 Ultrassónicos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844824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Os sensores ultrassónicos possuem um emissor (</a:t>
            </a:r>
            <a:r>
              <a:rPr lang="pt-PT" altLang="en-US" sz="2400" dirty="0" err="1"/>
              <a:t>trigger</a:t>
            </a:r>
            <a:r>
              <a:rPr lang="pt-PT" altLang="en-US" sz="2400" dirty="0"/>
              <a:t>) e um recetor (</a:t>
            </a:r>
            <a:r>
              <a:rPr lang="pt-PT" altLang="en-US" sz="2400" dirty="0" err="1"/>
              <a:t>echo</a:t>
            </a:r>
            <a:r>
              <a:rPr lang="pt-PT" altLang="en-US" sz="2400" dirty="0"/>
              <a:t>) de ondas sonoras.</a:t>
            </a:r>
          </a:p>
          <a:p>
            <a:pPr marL="0" indent="0" algn="just">
              <a:buClr>
                <a:schemeClr val="accent6"/>
              </a:buClr>
              <a:buNone/>
            </a:pPr>
            <a:endParaRPr lang="pt-PT" altLang="en-US" sz="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seu funcionamento baseia-se na emissão de uma onda sonora de alta frequência (40khz), impercetível ao ouvido humano.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Ao ser emitida a onda sonora, é acionada uma espécie de relógio de alta precisão, que mede o tempo entre a colisão da onda sonora com um obstáculo e a reflecção de volta ao recetor do sensor. </a:t>
            </a:r>
          </a:p>
        </p:txBody>
      </p:sp>
      <p:pic>
        <p:nvPicPr>
          <p:cNvPr id="2050" name="Picture 2" descr="Sensor ultrassônico HC-SR04 » Blog Fornell">
            <a:extLst>
              <a:ext uri="{FF2B5EF4-FFF2-40B4-BE49-F238E27FC236}">
                <a16:creationId xmlns:a16="http://schemas.microsoft.com/office/drawing/2014/main" id="{9B6D1CDF-6710-4C91-98B8-AF0E8DD6A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0"/>
          <a:stretch/>
        </p:blipFill>
        <p:spPr bwMode="auto">
          <a:xfrm>
            <a:off x="1234290" y="5157192"/>
            <a:ext cx="7645011" cy="154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7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 Ultrassónicos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844824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Através do valor da velocidade do som e tendo em conta o tempo que o sinal demorou a colidir com o obstáculo e retornar, é possível, determinar qual a distância percorrida entre sensor e obstáculo.</a:t>
            </a:r>
            <a:endParaRPr lang="pt-PT" altLang="en-US" dirty="0"/>
          </a:p>
        </p:txBody>
      </p:sp>
      <p:pic>
        <p:nvPicPr>
          <p:cNvPr id="5" name="Imagem 4" descr="Ultrasonic Sensor Working">
            <a:extLst>
              <a:ext uri="{FF2B5EF4-FFF2-40B4-BE49-F238E27FC236}">
                <a16:creationId xmlns:a16="http://schemas.microsoft.com/office/drawing/2014/main" id="{6A620B87-CAF5-4605-9167-3B5A80D02E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3789040"/>
            <a:ext cx="3744416" cy="1800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31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HC-SR04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628800"/>
            <a:ext cx="8614603" cy="48245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módulo HC-SR04 é um sensor de distância composto por um emissor e um recetor, com capacidade de medir distâncias de 2cm até 4m, com precisão aproximada de 3mm.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Este sensor emite sinais ultrassónicos que refletem no objeto a ser atingido e retornam ao sensor, indicando a distância do alvo. </a:t>
            </a:r>
            <a:endParaRPr lang="pt-PT" altLang="en-US" dirty="0"/>
          </a:p>
        </p:txBody>
      </p:sp>
      <p:pic>
        <p:nvPicPr>
          <p:cNvPr id="6" name="Imagem 5" descr="HC-SR04 Ultrasonic Sensor Interfacing Arduino - Distance Measurement">
            <a:extLst>
              <a:ext uri="{FF2B5EF4-FFF2-40B4-BE49-F238E27FC236}">
                <a16:creationId xmlns:a16="http://schemas.microsoft.com/office/drawing/2014/main" id="{C65FDFDE-4573-4B5D-8959-6842082FAC0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28" y="4574460"/>
            <a:ext cx="3180944" cy="228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52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HC-SR04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264698" y="1628800"/>
            <a:ext cx="8614603" cy="48245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 velocidade do sinal ultrassónico emitida pelo sensor corresponde à velocidade do som, aproximadamente 340 m/s. </a:t>
            </a:r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1800" dirty="0"/>
          </a:p>
          <a:p>
            <a:pPr algn="just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Se o sensor estiver a uma distância x do objeto, o sinal percorrerá 2 vezes a distância em relação ao objeto.</a:t>
            </a:r>
            <a:endParaRPr lang="pt-PT" altLang="en-US" dirty="0"/>
          </a:p>
        </p:txBody>
      </p:sp>
      <p:pic>
        <p:nvPicPr>
          <p:cNvPr id="1026" name="Picture 2" descr="Complete Guide for Ultrasonic Sensor HC-SR04 with Arduino | Random Nerd  Tutorials">
            <a:extLst>
              <a:ext uri="{FF2B5EF4-FFF2-40B4-BE49-F238E27FC236}">
                <a16:creationId xmlns:a16="http://schemas.microsoft.com/office/drawing/2014/main" id="{8A2A21AB-3FDE-488F-8147-F4ACCEC1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3521972"/>
            <a:ext cx="4968552" cy="333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15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Atividade 4 – Sensor Ultrassónico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E51AD3C-6BDC-41F7-81DB-980913587B36}"/>
              </a:ext>
            </a:extLst>
          </p:cNvPr>
          <p:cNvSpPr/>
          <p:nvPr/>
        </p:nvSpPr>
        <p:spPr>
          <a:xfrm>
            <a:off x="418485" y="3943708"/>
            <a:ext cx="7249860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PT" b="1" dirty="0"/>
              <a:t>Biblioteca </a:t>
            </a:r>
            <a:r>
              <a:rPr lang="pt-PT" b="1" dirty="0" err="1"/>
              <a:t>Ultrasonic.h</a:t>
            </a:r>
            <a:r>
              <a:rPr lang="pt-PT" b="1" dirty="0"/>
              <a:t>:</a:t>
            </a:r>
          </a:p>
          <a:p>
            <a:r>
              <a:rPr lang="pt-PT" dirty="0"/>
              <a:t>      </a:t>
            </a:r>
          </a:p>
          <a:p>
            <a:r>
              <a:rPr lang="pt-PT" dirty="0"/>
              <a:t>      </a:t>
            </a:r>
            <a:r>
              <a:rPr lang="pt-PT" dirty="0" err="1"/>
              <a:t>Ultrasonic</a:t>
            </a:r>
            <a:r>
              <a:rPr lang="pt-PT" dirty="0"/>
              <a:t> </a:t>
            </a:r>
            <a:r>
              <a:rPr lang="pt-PT" dirty="0" err="1"/>
              <a:t>nome_objeto</a:t>
            </a:r>
            <a:r>
              <a:rPr lang="pt-PT" dirty="0"/>
              <a:t>(</a:t>
            </a:r>
            <a:r>
              <a:rPr lang="pt-PT" dirty="0" err="1"/>
              <a:t>trigPin</a:t>
            </a:r>
            <a:r>
              <a:rPr lang="pt-PT" dirty="0"/>
              <a:t>, </a:t>
            </a:r>
            <a:r>
              <a:rPr lang="pt-PT" dirty="0" err="1"/>
              <a:t>echoPin</a:t>
            </a:r>
            <a:r>
              <a:rPr lang="pt-PT" dirty="0"/>
              <a:t>);</a:t>
            </a:r>
          </a:p>
          <a:p>
            <a:r>
              <a:rPr lang="pt-PT" dirty="0"/>
              <a:t>      </a:t>
            </a:r>
          </a:p>
          <a:p>
            <a:r>
              <a:rPr lang="pt-PT" b="1" dirty="0"/>
              <a:t>Funções:</a:t>
            </a:r>
          </a:p>
          <a:p>
            <a:r>
              <a:rPr lang="pt-PT" dirty="0"/>
              <a:t>      </a:t>
            </a:r>
          </a:p>
          <a:p>
            <a:r>
              <a:rPr lang="pt-PT" dirty="0"/>
              <a:t>      timing() – Tempo que o sinal demorou a colidir com o obstáculo e retornar </a:t>
            </a:r>
          </a:p>
          <a:p>
            <a:r>
              <a:rPr lang="pt-PT" dirty="0"/>
              <a:t>      </a:t>
            </a:r>
            <a:r>
              <a:rPr lang="pt-PT" dirty="0" err="1"/>
              <a:t>convert</a:t>
            </a:r>
            <a:r>
              <a:rPr lang="pt-PT" dirty="0"/>
              <a:t>() – Conversão do tempo para distância (cm)</a:t>
            </a:r>
          </a:p>
          <a:p>
            <a:endParaRPr lang="pt-PT" dirty="0"/>
          </a:p>
        </p:txBody>
      </p:sp>
      <p:pic>
        <p:nvPicPr>
          <p:cNvPr id="16" name="Picture 2" descr="Resultado de imagem para ultrasonic sensor connections">
            <a:extLst>
              <a:ext uri="{FF2B5EF4-FFF2-40B4-BE49-F238E27FC236}">
                <a16:creationId xmlns:a16="http://schemas.microsoft.com/office/drawing/2014/main" id="{D2A264C9-EDBD-4F97-95D8-4D13C2F8C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r="937"/>
          <a:stretch/>
        </p:blipFill>
        <p:spPr bwMode="auto">
          <a:xfrm>
            <a:off x="3647378" y="1802500"/>
            <a:ext cx="5472973" cy="26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35DB6DD-A381-4BB6-B827-C167BED3C1BD}"/>
              </a:ext>
            </a:extLst>
          </p:cNvPr>
          <p:cNvGrpSpPr/>
          <p:nvPr/>
        </p:nvGrpSpPr>
        <p:grpSpPr>
          <a:xfrm>
            <a:off x="435966" y="1802500"/>
            <a:ext cx="3092759" cy="1492716"/>
            <a:chOff x="435966" y="1802500"/>
            <a:chExt cx="3092759" cy="1492716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92F4031-80A8-4616-8F34-D8EEF35775A0}"/>
                </a:ext>
              </a:extLst>
            </p:cNvPr>
            <p:cNvSpPr txBox="1"/>
            <p:nvPr/>
          </p:nvSpPr>
          <p:spPr>
            <a:xfrm>
              <a:off x="435966" y="1802500"/>
              <a:ext cx="3092759" cy="14927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sz="1400" b="1" dirty="0"/>
                <a:t>Material necessário:</a:t>
              </a:r>
            </a:p>
            <a:p>
              <a:endParaRPr lang="pt-PT" sz="700" dirty="0"/>
            </a:p>
            <a:p>
              <a:r>
                <a:rPr lang="pt-PT" sz="1400" dirty="0"/>
                <a:t>1 Sensor Ultrassónico           </a:t>
              </a:r>
            </a:p>
            <a:p>
              <a:r>
                <a:rPr lang="pt-PT" sz="1400" dirty="0"/>
                <a:t>(</a:t>
              </a:r>
              <a:r>
                <a:rPr lang="pt-PT" sz="1400" dirty="0">
                  <a:solidFill>
                    <a:schemeClr val="accent1"/>
                  </a:solidFill>
                </a:rPr>
                <a:t>Input/Output Digital</a:t>
              </a:r>
              <a:r>
                <a:rPr lang="pt-PT" sz="1400" dirty="0">
                  <a:solidFill>
                    <a:schemeClr val="tx1"/>
                  </a:solidFill>
                </a:rPr>
                <a:t>)</a:t>
              </a:r>
            </a:p>
            <a:p>
              <a:endParaRPr lang="pt-PT" sz="1400" dirty="0">
                <a:solidFill>
                  <a:schemeClr val="tx1"/>
                </a:solidFill>
              </a:endParaRPr>
            </a:p>
            <a:p>
              <a:pPr>
                <a:tabLst>
                  <a:tab pos="1610916" algn="l"/>
                </a:tabLst>
              </a:pPr>
              <a:r>
                <a:rPr lang="pt-PT" sz="1400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sz="1400" dirty="0"/>
            </a:p>
          </p:txBody>
        </p: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09549FBE-A214-4D37-8DF7-EC03173D09E8}"/>
                </a:ext>
              </a:extLst>
            </p:cNvPr>
            <p:cNvGrpSpPr/>
            <p:nvPr/>
          </p:nvGrpSpPr>
          <p:grpSpPr>
            <a:xfrm>
              <a:off x="971600" y="1837806"/>
              <a:ext cx="2335402" cy="1249590"/>
              <a:chOff x="994501" y="2372065"/>
              <a:chExt cx="2335402" cy="1249590"/>
            </a:xfrm>
          </p:grpSpPr>
          <p:pic>
            <p:nvPicPr>
              <p:cNvPr id="19" name="Picture 4" descr="http://3.bp.blogspot.com/-UDvLXHqWlVY/VvWJ0fnG0jI/AAAAAAAAADY/wXkh0tFpOa8lUOqpZ_C8kGF_6C88a4k9w/s1600/jumper-macho-x-macho-arduino-pic-eletrnica-22184-MLB20225636303_012015-O.jpg">
                <a:extLst>
                  <a:ext uri="{FF2B5EF4-FFF2-40B4-BE49-F238E27FC236}">
                    <a16:creationId xmlns:a16="http://schemas.microsoft.com/office/drawing/2014/main" id="{01B36744-549B-48F8-9F7F-68615BEAD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40" t="9528" r="-7508" b="10767"/>
              <a:stretch/>
            </p:blipFill>
            <p:spPr bwMode="auto">
              <a:xfrm flipH="1">
                <a:off x="994501" y="3146231"/>
                <a:ext cx="604725" cy="475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1BAE79-E593-4373-9B47-EBB537BC7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7879" y="3146231"/>
                <a:ext cx="582777" cy="475424"/>
              </a:xfrm>
              <a:prstGeom prst="rect">
                <a:avLst/>
              </a:prstGeom>
            </p:spPr>
          </p:pic>
          <p:pic>
            <p:nvPicPr>
              <p:cNvPr id="21" name="Picture 4" descr="Resultado de imagem para ultrasonic sensor">
                <a:extLst>
                  <a:ext uri="{FF2B5EF4-FFF2-40B4-BE49-F238E27FC236}">
                    <a16:creationId xmlns:a16="http://schemas.microsoft.com/office/drawing/2014/main" id="{A67B0DF7-E97E-4AF5-8912-35C860915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56" y="2372065"/>
                <a:ext cx="1029247" cy="971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0224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600" dirty="0"/>
              <a:t>Sensor de Humidade e </a:t>
            </a:r>
            <a:r>
              <a:rPr lang="pt-PT" sz="3600" dirty="0" err="1"/>
              <a:t>Temp</a:t>
            </a:r>
            <a:r>
              <a:rPr lang="pt-PT" sz="3600" dirty="0"/>
              <a:t>. DHT11  </a:t>
            </a:r>
            <a:br>
              <a:rPr lang="pt-PT" sz="3600" dirty="0"/>
            </a:br>
            <a:r>
              <a:rPr lang="pt-PT" sz="3600" dirty="0"/>
              <a:t>KY-015 (Opcional</a:t>
            </a:r>
            <a:r>
              <a:rPr lang="pt-PT" sz="4000" dirty="0"/>
              <a:t>)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O DHT11 KY-015 é um sensor de humidade e temperatura que permite fazer leituras de temperaturas entre 0 a 50° Celsius e humidade entre 20 a 95%.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Transmissão de sinal: até 20m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Amplitude de medição de humidade: 20 – 95% RH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Incerteza de medição de humidade: + / -5%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Amplitude de medição de temperatura: 0 – 50°C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Incerteza de medição de temperatura: + / -2°C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Tensão Operacional: 3.3 – 5V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Sinal de saída: digital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Dimensões do PCB: 32 x 14mm</a:t>
            </a:r>
          </a:p>
          <a:p>
            <a:pPr>
              <a:lnSpc>
                <a:spcPct val="12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Peso: 8g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pt-PT" altLang="en-US" sz="2400" dirty="0"/>
          </a:p>
        </p:txBody>
      </p:sp>
      <p:pic>
        <p:nvPicPr>
          <p:cNvPr id="5" name="Imagem 4" descr="DHT11 Digital Temperature and Humidity Sensor Module">
            <a:extLst>
              <a:ext uri="{FF2B5EF4-FFF2-40B4-BE49-F238E27FC236}">
                <a16:creationId xmlns:a16="http://schemas.microsoft.com/office/drawing/2014/main" id="{2DA245C2-0FF9-4859-ADC6-E0EF94DCF5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085132"/>
            <a:ext cx="2219325" cy="221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452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3600" dirty="0"/>
              <a:t>Sensor de Humidade e </a:t>
            </a:r>
            <a:r>
              <a:rPr lang="pt-PT" sz="3600" dirty="0" err="1"/>
              <a:t>Temp</a:t>
            </a:r>
            <a:r>
              <a:rPr lang="pt-PT" sz="3600" dirty="0"/>
              <a:t>. DHT11  </a:t>
            </a:r>
            <a:br>
              <a:rPr lang="pt-PT" sz="3600" dirty="0"/>
            </a:br>
            <a:r>
              <a:rPr lang="pt-PT" sz="3600" dirty="0"/>
              <a:t>KY-015 (Opcional)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1895B130-882B-43EC-9240-CCC37069C9D0}"/>
              </a:ext>
            </a:extLst>
          </p:cNvPr>
          <p:cNvSpPr txBox="1">
            <a:spLocks/>
          </p:cNvSpPr>
          <p:nvPr/>
        </p:nvSpPr>
        <p:spPr>
          <a:xfrm>
            <a:off x="349885" y="1556792"/>
            <a:ext cx="8614603" cy="46085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pt-PT" altLang="en-US" sz="2400" dirty="0"/>
              <a:t>Para facilitar a programação do sensor DHT11 KY-015 deve instalar uma biblioteca designada por DHT Sensor </a:t>
            </a:r>
            <a:r>
              <a:rPr lang="pt-PT" altLang="en-US" sz="2400" dirty="0" err="1"/>
              <a:t>Library</a:t>
            </a:r>
            <a:r>
              <a:rPr lang="pt-PT" altLang="en-US" sz="2400" dirty="0"/>
              <a:t> da </a:t>
            </a:r>
            <a:r>
              <a:rPr lang="pt-PT" altLang="en-US" sz="2400" dirty="0" err="1"/>
              <a:t>Adafruit</a:t>
            </a:r>
            <a:r>
              <a:rPr lang="pt-PT" altLang="en-US" sz="2400" dirty="0"/>
              <a:t>, através do Gestor de Bibliotecas.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9D18EC-6D1C-4EA5-BA89-755F06AF49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65111" y="3068960"/>
            <a:ext cx="5584150" cy="33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Atividade 5 - Sensor de Temperatura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3786290" cy="2031325"/>
            <a:chOff x="251520" y="1737027"/>
            <a:chExt cx="4660834" cy="1632613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163261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dirty="0"/>
            </a:p>
            <a:p>
              <a:r>
                <a:rPr lang="pt-PT" dirty="0"/>
                <a:t>1 Sensor Temperatura  (</a:t>
              </a:r>
              <a:r>
                <a:rPr lang="pt-PT" dirty="0">
                  <a:solidFill>
                    <a:schemeClr val="accent1"/>
                  </a:solidFill>
                </a:rPr>
                <a:t>Input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</p:txBody>
        </p:sp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827" y="2820858"/>
              <a:ext cx="638175" cy="469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251520" y="5445922"/>
            <a:ext cx="8083882" cy="1107996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permita medir os valores de humidade e temperatura ambiente de uma sala, utilizando um sensor de temperatura DHT11. </a:t>
            </a:r>
          </a:p>
          <a:p>
            <a:r>
              <a:rPr lang="pt-PT" sz="1600" dirty="0"/>
              <a:t>Os valores deverão ser apresentados numa folha de cálculo.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F4444E-97D7-3938-2AF0-DB4F92A885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928" y="1288626"/>
            <a:ext cx="5214352" cy="39167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A35F50-A994-DA6E-AE5D-06B03A30A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549482"/>
            <a:ext cx="1321845" cy="8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3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6 - Sensor de Tensão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3858298" cy="2169825"/>
            <a:chOff x="251520" y="1737027"/>
            <a:chExt cx="4660834" cy="216982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21698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Pilha 9V</a:t>
              </a:r>
            </a:p>
            <a:p>
              <a:endParaRPr lang="pt-PT" dirty="0"/>
            </a:p>
            <a:p>
              <a:r>
                <a:rPr lang="pt-PT" dirty="0"/>
                <a:t>1 Sensor de Tensão  (</a:t>
              </a:r>
              <a:r>
                <a:rPr lang="pt-PT" dirty="0">
                  <a:solidFill>
                    <a:schemeClr val="accent1"/>
                  </a:solidFill>
                </a:rPr>
                <a:t>Input Analógico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  <a:p>
              <a:pPr>
                <a:tabLst>
                  <a:tab pos="1610916" algn="l"/>
                </a:tabLst>
              </a:pPr>
              <a:endParaRPr lang="pt-PT" dirty="0"/>
            </a:p>
          </p:txBody>
        </p:sp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482" y="3127701"/>
              <a:ext cx="695382" cy="600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47960" y="5457679"/>
            <a:ext cx="8106770" cy="86177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permita medir os valores de tensão de uma fonte de energia ou de um circuito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2BE6-B50D-790F-A3BC-61A6CDEC5C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1960" y="2064147"/>
            <a:ext cx="4787267" cy="3065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BEE3A6-B074-8B5E-EA37-57B6E5109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800" y="2918337"/>
            <a:ext cx="1014975" cy="5553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597282-5C8D-CA46-E5B5-CF3D1A270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2009800"/>
            <a:ext cx="1008131" cy="5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Atividade 6 - Sensor Capacitivo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7AA9E70-C41B-4A03-9E65-8B972BD89C9E}"/>
              </a:ext>
            </a:extLst>
          </p:cNvPr>
          <p:cNvGrpSpPr/>
          <p:nvPr/>
        </p:nvGrpSpPr>
        <p:grpSpPr>
          <a:xfrm>
            <a:off x="137638" y="1606278"/>
            <a:ext cx="4218338" cy="2446824"/>
            <a:chOff x="251520" y="1737027"/>
            <a:chExt cx="4660834" cy="244682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93DE773-2187-4770-808C-4830D147A814}"/>
                </a:ext>
              </a:extLst>
            </p:cNvPr>
            <p:cNvSpPr txBox="1"/>
            <p:nvPr/>
          </p:nvSpPr>
          <p:spPr>
            <a:xfrm>
              <a:off x="251520" y="1737027"/>
              <a:ext cx="4660834" cy="24468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PT" b="1" dirty="0"/>
                <a:t>Material necessário:</a:t>
              </a:r>
            </a:p>
            <a:p>
              <a:endParaRPr lang="pt-PT" sz="900" dirty="0"/>
            </a:p>
            <a:p>
              <a:r>
                <a:rPr lang="pt-PT" dirty="0"/>
                <a:t>1 led  (</a:t>
              </a:r>
              <a:r>
                <a:rPr lang="pt-PT" dirty="0">
                  <a:solidFill>
                    <a:schemeClr val="accent1"/>
                  </a:solidFill>
                </a:rPr>
                <a:t>Output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endParaRPr lang="pt-PT" dirty="0"/>
            </a:p>
            <a:p>
              <a:r>
                <a:rPr lang="pt-PT" dirty="0"/>
                <a:t>1 Resistência 220 Ω</a:t>
              </a:r>
            </a:p>
            <a:p>
              <a:endParaRPr lang="pt-PT" dirty="0"/>
            </a:p>
            <a:p>
              <a:r>
                <a:rPr lang="pt-PT" dirty="0"/>
                <a:t>1 Sensor Capacitivo  (</a:t>
              </a:r>
              <a:r>
                <a:rPr lang="pt-PT" dirty="0">
                  <a:solidFill>
                    <a:schemeClr val="accent1"/>
                  </a:solidFill>
                </a:rPr>
                <a:t>Input Digital</a:t>
              </a:r>
              <a:r>
                <a:rPr lang="pt-PT" dirty="0">
                  <a:solidFill>
                    <a:schemeClr val="tx1"/>
                  </a:solidFill>
                </a:rPr>
                <a:t>)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	</a:t>
              </a:r>
            </a:p>
            <a:p>
              <a:pPr>
                <a:tabLst>
                  <a:tab pos="1610916" algn="l"/>
                </a:tabLst>
              </a:pPr>
              <a:r>
                <a:rPr lang="pt-PT" dirty="0"/>
                <a:t>Fios </a:t>
              </a:r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3483B946-FF0C-4B01-B76D-7C6612ED1122}"/>
                </a:ext>
              </a:extLst>
            </p:cNvPr>
            <p:cNvPicPr/>
            <p:nvPr/>
          </p:nvPicPr>
          <p:blipFill rotWithShape="1">
            <a:blip r:embed="rId3"/>
            <a:srcRect l="66459" t="-3552" b="-1"/>
            <a:stretch/>
          </p:blipFill>
          <p:spPr>
            <a:xfrm>
              <a:off x="2771907" y="2137885"/>
              <a:ext cx="239183" cy="354427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4D6F89A-1102-414B-8930-97C161B8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81936" y="2763845"/>
              <a:ext cx="619125" cy="260985"/>
            </a:xfrm>
            <a:prstGeom prst="rect">
              <a:avLst/>
            </a:prstGeom>
          </p:spPr>
        </p:pic>
        <p:pic>
          <p:nvPicPr>
            <p:cNvPr id="36" name="Imagem 35" descr="Resultado de imagem para jumper wires">
              <a:extLst>
                <a:ext uri="{FF2B5EF4-FFF2-40B4-BE49-F238E27FC236}">
                  <a16:creationId xmlns:a16="http://schemas.microsoft.com/office/drawing/2014/main" id="{3963A573-8A4C-451B-BBAF-91D66FB96AFA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3703765"/>
              <a:ext cx="527161" cy="455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4134E2-7BD4-4A6C-86F0-DC52748028AF}"/>
              </a:ext>
            </a:extLst>
          </p:cNvPr>
          <p:cNvSpPr txBox="1"/>
          <p:nvPr/>
        </p:nvSpPr>
        <p:spPr>
          <a:xfrm>
            <a:off x="137638" y="4637103"/>
            <a:ext cx="4076769" cy="1107996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00B050"/>
                </a:solidFill>
              </a:rPr>
              <a:t>Nota:</a:t>
            </a:r>
          </a:p>
          <a:p>
            <a:r>
              <a:rPr lang="pt-PT" sz="1600" dirty="0"/>
              <a:t>Nesta atividade pretende-se construir um circuito que acender um led sempre que o sensor capacitivo for pressionado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036798-2384-7304-EDB1-A4937B04355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4408" y="1774524"/>
            <a:ext cx="4929592" cy="48088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3CFC4F-6399-B4E0-E3E7-299E7B1630E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1952" y="2899540"/>
            <a:ext cx="912697" cy="9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– Aplicações</a:t>
            </a:r>
          </a:p>
        </p:txBody>
      </p:sp>
      <p:pic>
        <p:nvPicPr>
          <p:cNvPr id="4" name="Picture 6" descr="http://www.arduinoportugal.pt/wp-content/uploads/2015/06/apcnews2012masterclass_arduino_rolly_thumb_mainImage1.jpg1_.jpg">
            <a:extLst>
              <a:ext uri="{FF2B5EF4-FFF2-40B4-BE49-F238E27FC236}">
                <a16:creationId xmlns:a16="http://schemas.microsoft.com/office/drawing/2014/main" id="{BDB7E92D-5D8D-467B-AA9B-FDAF7BBB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7632"/>
            <a:ext cx="2336115" cy="175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low-powerdesign.com/donovansbrain/wp-content/uploads/2013/06/arducopter2.jpg">
            <a:extLst>
              <a:ext uri="{FF2B5EF4-FFF2-40B4-BE49-F238E27FC236}">
                <a16:creationId xmlns:a16="http://schemas.microsoft.com/office/drawing/2014/main" id="{B7B15273-AC85-416B-B8EA-F07105DF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69" y="1526546"/>
            <a:ext cx="2763387" cy="19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blog.ocad.ca/wordpress/gdes3b16-fw2011-01/files/2011/10/Screen-shot-2011-10-27-at-3.54.52-PM.png">
            <a:extLst>
              <a:ext uri="{FF2B5EF4-FFF2-40B4-BE49-F238E27FC236}">
                <a16:creationId xmlns:a16="http://schemas.microsoft.com/office/drawing/2014/main" id="{90A9C766-4790-468D-841D-9BC71CBEC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/>
          <a:stretch/>
        </p:blipFill>
        <p:spPr bwMode="auto">
          <a:xfrm>
            <a:off x="7070559" y="2823406"/>
            <a:ext cx="1791086" cy="23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buildingguide.co.nz/wp-content/uploads/2015/10/3378-750x496.jpg">
            <a:extLst>
              <a:ext uri="{FF2B5EF4-FFF2-40B4-BE49-F238E27FC236}">
                <a16:creationId xmlns:a16="http://schemas.microsoft.com/office/drawing/2014/main" id="{0640922D-C37E-4500-ACD5-2268905F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30104"/>
            <a:ext cx="2784780" cy="184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420035-907E-4F2A-A480-3B33E259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" y="2420888"/>
            <a:ext cx="9144000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7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Arduino</a:t>
            </a:r>
            <a:r>
              <a:rPr lang="pt-PT" dirty="0"/>
              <a:t> - Modelos mais comuns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205E48F-4374-4507-A287-2DE74E7F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37" y="1747177"/>
            <a:ext cx="2678813" cy="240611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8E6DBDB-8399-440B-9F23-B5C72097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741" y="1654941"/>
            <a:ext cx="2879323" cy="2590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C924813-347C-4369-AC15-6BDDE7F2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91" y="4843183"/>
            <a:ext cx="1764488" cy="17003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0371D64-DA6A-4D5D-9695-E9C57FD22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755" y="4855214"/>
            <a:ext cx="3352527" cy="1676264"/>
          </a:xfrm>
          <a:prstGeom prst="rect">
            <a:avLst/>
          </a:prstGeom>
        </p:spPr>
      </p:pic>
      <p:grpSp>
        <p:nvGrpSpPr>
          <p:cNvPr id="15" name="Grupo 7">
            <a:extLst>
              <a:ext uri="{FF2B5EF4-FFF2-40B4-BE49-F238E27FC236}">
                <a16:creationId xmlns:a16="http://schemas.microsoft.com/office/drawing/2014/main" id="{0EC878CF-36A1-4BBE-8FDB-ED5F8095CC76}"/>
              </a:ext>
            </a:extLst>
          </p:cNvPr>
          <p:cNvGrpSpPr/>
          <p:nvPr/>
        </p:nvGrpSpPr>
        <p:grpSpPr>
          <a:xfrm>
            <a:off x="6423591" y="3122806"/>
            <a:ext cx="2720409" cy="1732408"/>
            <a:chOff x="8606554" y="3405308"/>
            <a:chExt cx="3230749" cy="2174410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DD25673-43E5-47B8-99ED-A14E80536810}"/>
                </a:ext>
              </a:extLst>
            </p:cNvPr>
            <p:cNvSpPr txBox="1"/>
            <p:nvPr/>
          </p:nvSpPr>
          <p:spPr>
            <a:xfrm>
              <a:off x="9095231" y="3405308"/>
              <a:ext cx="2328672" cy="463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 err="1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Arduino</a:t>
              </a:r>
              <a:r>
                <a:rPr lang="pt-PT" dirty="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Mini</a:t>
              </a:r>
            </a:p>
          </p:txBody>
        </p:sp>
        <p:pic>
          <p:nvPicPr>
            <p:cNvPr id="17" name="Picture 4" descr="Resultado de imagem para arduino mini original">
              <a:extLst>
                <a:ext uri="{FF2B5EF4-FFF2-40B4-BE49-F238E27FC236}">
                  <a16:creationId xmlns:a16="http://schemas.microsoft.com/office/drawing/2014/main" id="{3E2228CC-5F03-4E4A-A532-2F289922E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6554" y="3447423"/>
              <a:ext cx="3230749" cy="2132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Shields</a:t>
            </a:r>
            <a:r>
              <a:rPr lang="pt-PT" dirty="0"/>
              <a:t> (extensões) do </a:t>
            </a:r>
            <a:r>
              <a:rPr lang="pt-PT" dirty="0" err="1"/>
              <a:t>Arduino</a:t>
            </a:r>
            <a:endParaRPr lang="pt-PT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F43738B-ECE7-41A0-B839-5FFE5D0FFF12}"/>
              </a:ext>
            </a:extLst>
          </p:cNvPr>
          <p:cNvGrpSpPr/>
          <p:nvPr/>
        </p:nvGrpSpPr>
        <p:grpSpPr>
          <a:xfrm>
            <a:off x="605752" y="1311595"/>
            <a:ext cx="4786802" cy="2666108"/>
            <a:chOff x="605753" y="1483329"/>
            <a:chExt cx="4786802" cy="266610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7B661BD-D3C2-4668-BA0F-FF2915ECF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0893" b="48732"/>
            <a:stretch/>
          </p:blipFill>
          <p:spPr>
            <a:xfrm>
              <a:off x="605753" y="1483329"/>
              <a:ext cx="3102151" cy="2533686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4DB414D-3156-48A3-9445-BA71E74E5433}"/>
                </a:ext>
              </a:extLst>
            </p:cNvPr>
            <p:cNvSpPr txBox="1"/>
            <p:nvPr/>
          </p:nvSpPr>
          <p:spPr>
            <a:xfrm>
              <a:off x="2008179" y="3780105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Ethernet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DC20112-8C47-46A9-96C2-A6E700B36A86}"/>
              </a:ext>
            </a:extLst>
          </p:cNvPr>
          <p:cNvGrpSpPr/>
          <p:nvPr/>
        </p:nvGrpSpPr>
        <p:grpSpPr>
          <a:xfrm>
            <a:off x="4804177" y="1407510"/>
            <a:ext cx="5426259" cy="2533686"/>
            <a:chOff x="4716015" y="1903426"/>
            <a:chExt cx="5426259" cy="2533686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7B69A54-A917-49B2-AC65-DD51809B0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l="51816" b="48732"/>
            <a:stretch/>
          </p:blipFill>
          <p:spPr>
            <a:xfrm>
              <a:off x="4716015" y="1903426"/>
              <a:ext cx="3822231" cy="2533686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0E0EE64-CE20-40B2-9DA0-DFEC9B25BCC9}"/>
                </a:ext>
              </a:extLst>
            </p:cNvPr>
            <p:cNvSpPr txBox="1"/>
            <p:nvPr/>
          </p:nvSpPr>
          <p:spPr>
            <a:xfrm>
              <a:off x="6757898" y="4015711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GSM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55EA325-C75C-44B5-AF07-B541C163A725}"/>
              </a:ext>
            </a:extLst>
          </p:cNvPr>
          <p:cNvGrpSpPr/>
          <p:nvPr/>
        </p:nvGrpSpPr>
        <p:grpSpPr>
          <a:xfrm>
            <a:off x="-252536" y="4311738"/>
            <a:ext cx="6336704" cy="4941998"/>
            <a:chOff x="-252536" y="4311738"/>
            <a:chExt cx="6336704" cy="4941998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363CEEC-CF7A-4669-B57E-0010B8DBB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1950" r="48184" b="-51950"/>
            <a:stretch/>
          </p:blipFill>
          <p:spPr>
            <a:xfrm>
              <a:off x="-252536" y="4311738"/>
              <a:ext cx="4110262" cy="4941998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60C8311-2C25-4F83-8F36-13AE6E4829F5}"/>
                </a:ext>
              </a:extLst>
            </p:cNvPr>
            <p:cNvSpPr txBox="1"/>
            <p:nvPr/>
          </p:nvSpPr>
          <p:spPr>
            <a:xfrm>
              <a:off x="2699792" y="6168437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Motor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109D4B7-5552-4F94-891D-2FF61F749575}"/>
              </a:ext>
            </a:extLst>
          </p:cNvPr>
          <p:cNvGrpSpPr/>
          <p:nvPr/>
        </p:nvGrpSpPr>
        <p:grpSpPr>
          <a:xfrm>
            <a:off x="5469195" y="4123477"/>
            <a:ext cx="3588540" cy="2533686"/>
            <a:chOff x="5469195" y="4123477"/>
            <a:chExt cx="3588540" cy="253368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F8D2120E-8342-44F0-87B5-BA6C91423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262" t="48732"/>
            <a:stretch/>
          </p:blipFill>
          <p:spPr>
            <a:xfrm>
              <a:off x="5469195" y="4123477"/>
              <a:ext cx="3390183" cy="2533686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FB63BF4-FEE7-4ECD-9373-455BD0CFE817}"/>
                </a:ext>
              </a:extLst>
            </p:cNvPr>
            <p:cNvSpPr txBox="1"/>
            <p:nvPr/>
          </p:nvSpPr>
          <p:spPr>
            <a:xfrm>
              <a:off x="6388534" y="6168437"/>
              <a:ext cx="2669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/>
                <a:t>Arduino</a:t>
              </a:r>
              <a:r>
                <a:rPr lang="pt-PT" b="1" dirty="0"/>
                <a:t> Bluetooth </a:t>
              </a:r>
              <a:r>
                <a:rPr lang="pt-PT" b="1" dirty="0" err="1"/>
                <a:t>Shield</a:t>
              </a:r>
              <a:endParaRPr lang="pt-P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0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err="1"/>
              <a:t>Arduino</a:t>
            </a:r>
            <a:r>
              <a:rPr lang="pt-PT" dirty="0"/>
              <a:t> Uno – Características técnicas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906FF1-EBB0-4621-A452-09AF6AAA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89248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endParaRPr lang="pt-PT" sz="1800" dirty="0"/>
          </a:p>
          <a:p>
            <a:pPr>
              <a:spcBef>
                <a:spcPts val="600"/>
              </a:spcBef>
            </a:pPr>
            <a:r>
              <a:rPr lang="pt-PT" sz="3100" dirty="0"/>
              <a:t>Micro controlador: ATmega328P</a:t>
            </a:r>
          </a:p>
          <a:p>
            <a:r>
              <a:rPr lang="pt-PT" sz="3100" dirty="0"/>
              <a:t>Tensão de operação: 5V</a:t>
            </a:r>
          </a:p>
          <a:p>
            <a:r>
              <a:rPr lang="pt-PT" sz="3100" dirty="0"/>
              <a:t>Tensão de entrada (recomendada): 7-12V</a:t>
            </a:r>
          </a:p>
          <a:p>
            <a:r>
              <a:rPr lang="pt-PT" sz="3100" dirty="0"/>
              <a:t>Tensão de entrada (limite): 6-20V</a:t>
            </a:r>
          </a:p>
          <a:p>
            <a:r>
              <a:rPr lang="pt-PT" sz="3100" dirty="0"/>
              <a:t>Pinos Digitais de E/S: 14 (6 pins PWM)</a:t>
            </a:r>
          </a:p>
          <a:p>
            <a:r>
              <a:rPr lang="pt-PT" sz="3100" dirty="0"/>
              <a:t>Pinos Analógicos (Entrada): 6</a:t>
            </a:r>
          </a:p>
          <a:p>
            <a:r>
              <a:rPr lang="pt-PT" sz="3100" dirty="0"/>
              <a:t>Corrente máxima por pino de E/S: 40mA</a:t>
            </a:r>
          </a:p>
          <a:p>
            <a:r>
              <a:rPr lang="pt-PT" sz="3100" dirty="0"/>
              <a:t>Memória Flash: 32 </a:t>
            </a:r>
            <a:r>
              <a:rPr lang="pt-PT" sz="3100" dirty="0" err="1"/>
              <a:t>kB</a:t>
            </a:r>
            <a:r>
              <a:rPr lang="pt-PT" sz="3100" dirty="0"/>
              <a:t> (ATmega328), 0.5kB  usado pelo </a:t>
            </a:r>
            <a:r>
              <a:rPr lang="pt-PT" sz="3100" dirty="0" err="1"/>
              <a:t>bootloader</a:t>
            </a:r>
            <a:endParaRPr lang="pt-PT" sz="3100" dirty="0"/>
          </a:p>
          <a:p>
            <a:r>
              <a:rPr lang="pt-PT" sz="3100" dirty="0"/>
              <a:t>SRAM: 2 </a:t>
            </a:r>
            <a:r>
              <a:rPr lang="pt-PT" sz="3100" dirty="0" err="1"/>
              <a:t>kB</a:t>
            </a:r>
            <a:r>
              <a:rPr lang="pt-PT" sz="3100" dirty="0"/>
              <a:t> </a:t>
            </a:r>
          </a:p>
          <a:p>
            <a:r>
              <a:rPr lang="pt-PT" sz="3100" dirty="0"/>
              <a:t>EEPROM: 1 </a:t>
            </a:r>
            <a:r>
              <a:rPr lang="pt-PT" sz="3100" dirty="0" err="1"/>
              <a:t>kB</a:t>
            </a:r>
            <a:r>
              <a:rPr lang="pt-PT" sz="3100" dirty="0"/>
              <a:t> </a:t>
            </a:r>
          </a:p>
          <a:p>
            <a:r>
              <a:rPr lang="pt-PT" sz="3100" dirty="0"/>
              <a:t>Velocidade de relógio: 16 MHz</a:t>
            </a:r>
          </a:p>
        </p:txBody>
      </p:sp>
      <p:pic>
        <p:nvPicPr>
          <p:cNvPr id="1028" name="Picture 4" descr="Resultado de imagem para atmega328p">
            <a:extLst>
              <a:ext uri="{FF2B5EF4-FFF2-40B4-BE49-F238E27FC236}">
                <a16:creationId xmlns:a16="http://schemas.microsoft.com/office/drawing/2014/main" id="{5709BEE9-E414-4C76-AC26-64E5ABB4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00236"/>
            <a:ext cx="2016224" cy="139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duino UNO R3 - Loja de Eletrónica em Portugal - Envio em 24h">
            <a:extLst>
              <a:ext uri="{FF2B5EF4-FFF2-40B4-BE49-F238E27FC236}">
                <a16:creationId xmlns:a16="http://schemas.microsoft.com/office/drawing/2014/main" id="{D7608FC3-30E2-495D-93CB-24F63CF3E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1"/>
          <a:stretch/>
        </p:blipFill>
        <p:spPr bwMode="auto">
          <a:xfrm>
            <a:off x="5726543" y="4754448"/>
            <a:ext cx="2960257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9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eletrónicos simples</a:t>
            </a:r>
          </a:p>
        </p:txBody>
      </p:sp>
      <p:pic>
        <p:nvPicPr>
          <p:cNvPr id="4" name="Picture 8" descr="https://www.raspberrypi.org/learning/images/components/led.png">
            <a:extLst>
              <a:ext uri="{FF2B5EF4-FFF2-40B4-BE49-F238E27FC236}">
                <a16:creationId xmlns:a16="http://schemas.microsoft.com/office/drawing/2014/main" id="{C1985E68-5399-4A69-B308-17F438FB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95" y="2606142"/>
            <a:ext cx="1385533" cy="10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DE832E9B-AA2F-4D1F-A246-7A82F4E4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6671" y="3294996"/>
            <a:ext cx="3043311" cy="21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upload.wikimedia.org/wikipedia/commons/thumb/4/46/Type_A_Plug_Coloured.svg/2000px-Type_A_Plug_Coloured.svg.png">
            <a:extLst>
              <a:ext uri="{FF2B5EF4-FFF2-40B4-BE49-F238E27FC236}">
                <a16:creationId xmlns:a16="http://schemas.microsoft.com/office/drawing/2014/main" id="{3E791865-46CD-49C3-8274-1FE0F7DE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21" y="2232281"/>
            <a:ext cx="927058" cy="57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61D502-E862-4E61-BBC1-8CE7127084A2}"/>
              </a:ext>
            </a:extLst>
          </p:cNvPr>
          <p:cNvSpPr txBox="1"/>
          <p:nvPr/>
        </p:nvSpPr>
        <p:spPr>
          <a:xfrm>
            <a:off x="4518951" y="2171538"/>
            <a:ext cx="6580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/>
              <a:t>5 Volts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60881D-5A93-4643-BCB0-7A73BF61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23" y="2750961"/>
            <a:ext cx="685800" cy="6072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3BFA24C-71A1-4433-9938-01D54E103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91" y="3341459"/>
            <a:ext cx="664369" cy="5143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9168014-08F9-4613-912E-FC792DAB62FC}"/>
              </a:ext>
            </a:extLst>
          </p:cNvPr>
          <p:cNvSpPr txBox="1"/>
          <p:nvPr/>
        </p:nvSpPr>
        <p:spPr>
          <a:xfrm>
            <a:off x="1359112" y="3307300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Botão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91BF4A-0B41-4444-92D4-4030D60DBAC9}"/>
              </a:ext>
            </a:extLst>
          </p:cNvPr>
          <p:cNvSpPr txBox="1"/>
          <p:nvPr/>
        </p:nvSpPr>
        <p:spPr>
          <a:xfrm>
            <a:off x="196830" y="3864245"/>
            <a:ext cx="13144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Potenciómetro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C9486-032E-426C-8002-8AD8405191B2}"/>
              </a:ext>
            </a:extLst>
          </p:cNvPr>
          <p:cNvSpPr txBox="1"/>
          <p:nvPr/>
        </p:nvSpPr>
        <p:spPr>
          <a:xfrm>
            <a:off x="5936811" y="3211106"/>
            <a:ext cx="1797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/>
              <a:t>Led</a:t>
            </a:r>
          </a:p>
        </p:txBody>
      </p:sp>
      <p:pic>
        <p:nvPicPr>
          <p:cNvPr id="13" name="Picture 10" descr="https://cdn.solarbotics.com/products/photos/93c51bd69dcc15a0f60bb6bb4c96d4df/17855-dscn3894.JPG">
            <a:extLst>
              <a:ext uri="{FF2B5EF4-FFF2-40B4-BE49-F238E27FC236}">
                <a16:creationId xmlns:a16="http://schemas.microsoft.com/office/drawing/2014/main" id="{68DA4033-F5DB-40F2-8075-7AC52330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27" y="2958485"/>
            <a:ext cx="904483" cy="6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C80127-7B0F-4EE1-83B1-CE8731152902}"/>
              </a:ext>
            </a:extLst>
          </p:cNvPr>
          <p:cNvSpPr txBox="1"/>
          <p:nvPr/>
        </p:nvSpPr>
        <p:spPr>
          <a:xfrm>
            <a:off x="7300260" y="3535687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err="1"/>
              <a:t>Buzzer</a:t>
            </a:r>
            <a:endParaRPr lang="pt-PT" sz="135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30A717F-3FF4-4BB0-8827-8C90EE674DF7}"/>
              </a:ext>
            </a:extLst>
          </p:cNvPr>
          <p:cNvSpPr/>
          <p:nvPr/>
        </p:nvSpPr>
        <p:spPr>
          <a:xfrm>
            <a:off x="800277" y="1808775"/>
            <a:ext cx="135646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100" b="1" dirty="0">
                <a:solidFill>
                  <a:schemeClr val="accent4"/>
                </a:solidFill>
              </a:rPr>
              <a:t>Input </a:t>
            </a:r>
            <a:r>
              <a:rPr lang="pt-PT" sz="2100" b="1" dirty="0"/>
              <a:t>(</a:t>
            </a:r>
            <a:r>
              <a:rPr lang="pt-PT" sz="2100" b="1" dirty="0">
                <a:solidFill>
                  <a:schemeClr val="accent4"/>
                </a:solidFill>
              </a:rPr>
              <a:t>Ler</a:t>
            </a:r>
            <a:r>
              <a:rPr lang="pt-PT" sz="2100" b="1" dirty="0"/>
              <a:t>)</a:t>
            </a:r>
            <a:endParaRPr lang="pt-PT" sz="1350" b="1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125B8-46A6-42FB-A7DC-7CC7DEDE3E3A}"/>
              </a:ext>
            </a:extLst>
          </p:cNvPr>
          <p:cNvSpPr/>
          <p:nvPr/>
        </p:nvSpPr>
        <p:spPr>
          <a:xfrm>
            <a:off x="6363034" y="1808775"/>
            <a:ext cx="21494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100" b="1" dirty="0">
                <a:solidFill>
                  <a:schemeClr val="accent4"/>
                </a:solidFill>
              </a:rPr>
              <a:t>Output </a:t>
            </a:r>
            <a:r>
              <a:rPr lang="pt-PT" sz="2100" b="1" dirty="0"/>
              <a:t>(</a:t>
            </a:r>
            <a:r>
              <a:rPr lang="pt-PT" sz="2100" b="1" dirty="0">
                <a:solidFill>
                  <a:schemeClr val="accent4"/>
                </a:solidFill>
              </a:rPr>
              <a:t>Escrever</a:t>
            </a:r>
            <a:r>
              <a:rPr lang="pt-PT" sz="2100" b="1" dirty="0"/>
              <a:t>)</a:t>
            </a:r>
            <a:endParaRPr lang="pt-PT" sz="1350" b="1" dirty="0"/>
          </a:p>
        </p:txBody>
      </p:sp>
      <p:pic>
        <p:nvPicPr>
          <p:cNvPr id="17" name="Picture 2" descr="http://www.selectvigi.pt/produtos/images/Transf%2012v.jpg">
            <a:extLst>
              <a:ext uri="{FF2B5EF4-FFF2-40B4-BE49-F238E27FC236}">
                <a16:creationId xmlns:a16="http://schemas.microsoft.com/office/drawing/2014/main" id="{9F2A4A61-CD6F-4B7E-A692-3401A2A6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39" y="2124809"/>
            <a:ext cx="737615" cy="7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3AE50E7-A002-4525-BC0A-F6787E5A65B8}"/>
              </a:ext>
            </a:extLst>
          </p:cNvPr>
          <p:cNvSpPr txBox="1"/>
          <p:nvPr/>
        </p:nvSpPr>
        <p:spPr>
          <a:xfrm>
            <a:off x="3010668" y="2171538"/>
            <a:ext cx="838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/>
              <a:t>12 Volts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411CD1-A727-4563-9B83-EF073B84E4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1520" y="4168226"/>
            <a:ext cx="1314450" cy="31432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8E59AFD-1EF9-4918-9119-6FD66EDB0CE5}"/>
              </a:ext>
            </a:extLst>
          </p:cNvPr>
          <p:cNvSpPr txBox="1"/>
          <p:nvPr/>
        </p:nvSpPr>
        <p:spPr>
          <a:xfrm>
            <a:off x="1572815" y="4538928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Sensor de luz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2FD35B-2AB5-44CD-9127-47192EEBD887}"/>
              </a:ext>
            </a:extLst>
          </p:cNvPr>
          <p:cNvSpPr txBox="1"/>
          <p:nvPr/>
        </p:nvSpPr>
        <p:spPr>
          <a:xfrm>
            <a:off x="448583" y="5861627"/>
            <a:ext cx="1797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Sensor de temperatura</a:t>
            </a:r>
          </a:p>
        </p:txBody>
      </p:sp>
      <p:pic>
        <p:nvPicPr>
          <p:cNvPr id="23" name="Picture 12" descr="http://mlb-s2-p.mlstatic.com/872101-MLB20281721182_042015-Y.jpg">
            <a:extLst>
              <a:ext uri="{FF2B5EF4-FFF2-40B4-BE49-F238E27FC236}">
                <a16:creationId xmlns:a16="http://schemas.microsoft.com/office/drawing/2014/main" id="{3E2518B6-92C3-45B0-AB2B-BAC1EF97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09" y="3703302"/>
            <a:ext cx="1500188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86BD45-A387-4EC6-88E0-ABD99836B52B}"/>
              </a:ext>
            </a:extLst>
          </p:cNvPr>
          <p:cNvSpPr txBox="1"/>
          <p:nvPr/>
        </p:nvSpPr>
        <p:spPr>
          <a:xfrm>
            <a:off x="6185268" y="4812548"/>
            <a:ext cx="1212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Ecrã LCD</a:t>
            </a:r>
          </a:p>
        </p:txBody>
      </p:sp>
      <p:grpSp>
        <p:nvGrpSpPr>
          <p:cNvPr id="25" name="Grupo 2058">
            <a:extLst>
              <a:ext uri="{FF2B5EF4-FFF2-40B4-BE49-F238E27FC236}">
                <a16:creationId xmlns:a16="http://schemas.microsoft.com/office/drawing/2014/main" id="{F71C3C1E-44E4-461D-B169-C3C2D89EAAFF}"/>
              </a:ext>
            </a:extLst>
          </p:cNvPr>
          <p:cNvGrpSpPr/>
          <p:nvPr/>
        </p:nvGrpSpPr>
        <p:grpSpPr>
          <a:xfrm>
            <a:off x="2823100" y="4975759"/>
            <a:ext cx="1457957" cy="1277771"/>
            <a:chOff x="3764132" y="4826600"/>
            <a:chExt cx="1943943" cy="1703695"/>
          </a:xfrm>
        </p:grpSpPr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12BBC32C-4D7E-4C2F-A169-09AA6657721C}"/>
                </a:ext>
              </a:extLst>
            </p:cNvPr>
            <p:cNvCxnSpPr/>
            <p:nvPr/>
          </p:nvCxnSpPr>
          <p:spPr>
            <a:xfrm>
              <a:off x="3764132" y="6518199"/>
              <a:ext cx="194394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69BAB406-3F2A-45AF-99C9-1471337FA85B}"/>
                </a:ext>
              </a:extLst>
            </p:cNvPr>
            <p:cNvCxnSpPr/>
            <p:nvPr/>
          </p:nvCxnSpPr>
          <p:spPr>
            <a:xfrm flipV="1">
              <a:off x="3832212" y="4826600"/>
              <a:ext cx="732062" cy="684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1D30D506-E99D-4DE2-B434-60B9DD9C312B}"/>
                </a:ext>
              </a:extLst>
            </p:cNvPr>
            <p:cNvCxnSpPr/>
            <p:nvPr/>
          </p:nvCxnSpPr>
          <p:spPr>
            <a:xfrm flipH="1">
              <a:off x="3772217" y="4826601"/>
              <a:ext cx="59995" cy="170369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6" descr="http://1.bp.blogspot.com/-AYeni0GZUlA/UQMcRzm2CvI/AAAAAAAAAHU/ByfwV3CpAWI/s1600/image030.gif">
            <a:extLst>
              <a:ext uri="{FF2B5EF4-FFF2-40B4-BE49-F238E27FC236}">
                <a16:creationId xmlns:a16="http://schemas.microsoft.com/office/drawing/2014/main" id="{D636F392-64BA-4343-A20D-93392819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32" y="5142701"/>
            <a:ext cx="1088462" cy="86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m2.miiduu.com/store2/29189/image/data/Pilha-de-9V--1.99-euros-Ref-PI-000001.JPG">
            <a:extLst>
              <a:ext uri="{FF2B5EF4-FFF2-40B4-BE49-F238E27FC236}">
                <a16:creationId xmlns:a16="http://schemas.microsoft.com/office/drawing/2014/main" id="{FFD64243-EC6E-45DE-B656-11462F43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580" y="5974476"/>
            <a:ext cx="1030608" cy="6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EED56CFF-9F43-4432-AB33-D312E11640EE}"/>
              </a:ext>
            </a:extLst>
          </p:cNvPr>
          <p:cNvSpPr txBox="1"/>
          <p:nvPr/>
        </p:nvSpPr>
        <p:spPr>
          <a:xfrm>
            <a:off x="4821132" y="6103489"/>
            <a:ext cx="8774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9 Volts</a:t>
            </a:r>
          </a:p>
        </p:txBody>
      </p:sp>
      <p:grpSp>
        <p:nvGrpSpPr>
          <p:cNvPr id="32" name="Grupo 2058">
            <a:extLst>
              <a:ext uri="{FF2B5EF4-FFF2-40B4-BE49-F238E27FC236}">
                <a16:creationId xmlns:a16="http://schemas.microsoft.com/office/drawing/2014/main" id="{04075AD4-3940-415A-AAD9-0D6C7817053A}"/>
              </a:ext>
            </a:extLst>
          </p:cNvPr>
          <p:cNvGrpSpPr/>
          <p:nvPr/>
        </p:nvGrpSpPr>
        <p:grpSpPr>
          <a:xfrm>
            <a:off x="2733872" y="4785858"/>
            <a:ext cx="1547185" cy="1680722"/>
            <a:chOff x="3764132" y="4826600"/>
            <a:chExt cx="1943943" cy="1703695"/>
          </a:xfrm>
        </p:grpSpPr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18ACDB26-59E9-4951-9FBC-1990CD88A915}"/>
                </a:ext>
              </a:extLst>
            </p:cNvPr>
            <p:cNvCxnSpPr/>
            <p:nvPr/>
          </p:nvCxnSpPr>
          <p:spPr>
            <a:xfrm>
              <a:off x="3764132" y="6518199"/>
              <a:ext cx="19439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F60501CD-386B-4D04-A346-623B222974E1}"/>
                </a:ext>
              </a:extLst>
            </p:cNvPr>
            <p:cNvCxnSpPr/>
            <p:nvPr/>
          </p:nvCxnSpPr>
          <p:spPr>
            <a:xfrm flipV="1">
              <a:off x="3832212" y="4826600"/>
              <a:ext cx="732062" cy="684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6A1260FA-17F5-4DDE-8B43-323A2FAD4CAA}"/>
                </a:ext>
              </a:extLst>
            </p:cNvPr>
            <p:cNvCxnSpPr/>
            <p:nvPr/>
          </p:nvCxnSpPr>
          <p:spPr>
            <a:xfrm flipH="1">
              <a:off x="3772217" y="4826601"/>
              <a:ext cx="59995" cy="17036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45DE7C1-234E-4742-A6AC-43D7A86FA540}"/>
              </a:ext>
            </a:extLst>
          </p:cNvPr>
          <p:cNvSpPr txBox="1"/>
          <p:nvPr/>
        </p:nvSpPr>
        <p:spPr>
          <a:xfrm>
            <a:off x="7656898" y="5693411"/>
            <a:ext cx="11665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Motor DC</a:t>
            </a:r>
          </a:p>
        </p:txBody>
      </p:sp>
      <p:pic>
        <p:nvPicPr>
          <p:cNvPr id="37" name="Picture 6" descr="http://www.robotshop.com/media/catalog/product/cache/1/thumbnail/9df78eab33525d08d6e5fb8d27136e95/s/o/solarbotics-regular-motor-2.jpg">
            <a:extLst>
              <a:ext uri="{FF2B5EF4-FFF2-40B4-BE49-F238E27FC236}">
                <a16:creationId xmlns:a16="http://schemas.microsoft.com/office/drawing/2014/main" id="{4A90D002-4C28-480B-8FC8-F80E5D35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22" y="4706177"/>
            <a:ext cx="1054298" cy="10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62CCAE8-D834-498C-AA92-5E0558D30A5C}"/>
              </a:ext>
            </a:extLst>
          </p:cNvPr>
          <p:cNvSpPr/>
          <p:nvPr/>
        </p:nvSpPr>
        <p:spPr>
          <a:xfrm>
            <a:off x="5569976" y="6203165"/>
            <a:ext cx="3092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VIN</a:t>
            </a:r>
            <a:r>
              <a:rPr lang="pt-PT" sz="1400" dirty="0"/>
              <a:t> - pino para alimentar a placa através de uma pilha/bateria externa</a:t>
            </a:r>
          </a:p>
        </p:txBody>
      </p:sp>
    </p:spTree>
    <p:extLst>
      <p:ext uri="{BB962C8B-B14F-4D97-AF65-F5344CB8AC3E}">
        <p14:creationId xmlns:p14="http://schemas.microsoft.com/office/powerpoint/2010/main" val="340724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21" grpId="0"/>
      <p:bldP spid="22" grpId="0"/>
      <p:bldP spid="24" grpId="0"/>
      <p:bldP spid="31" grpId="0"/>
      <p:bldP spid="3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Explorando o </a:t>
            </a:r>
            <a:r>
              <a:rPr lang="pt-PT" dirty="0" err="1"/>
              <a:t>Arduino</a:t>
            </a:r>
            <a:r>
              <a:rPr lang="pt-PT" dirty="0"/>
              <a:t> UNO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7F4DAB-3BC2-44D7-B764-BA83A16F4383}"/>
              </a:ext>
            </a:extLst>
          </p:cNvPr>
          <p:cNvSpPr/>
          <p:nvPr/>
        </p:nvSpPr>
        <p:spPr>
          <a:xfrm>
            <a:off x="353951" y="4846993"/>
            <a:ext cx="2126758" cy="1200329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pt-PT" sz="1200" b="1" dirty="0"/>
              <a:t>Pinos Analógicos</a:t>
            </a:r>
            <a:r>
              <a:rPr lang="pt-PT" sz="1200" dirty="0"/>
              <a:t>:</a:t>
            </a:r>
          </a:p>
          <a:p>
            <a:endParaRPr lang="pt-PT" sz="1200" dirty="0"/>
          </a:p>
          <a:p>
            <a:pPr>
              <a:tabLst>
                <a:tab pos="333375" algn="l"/>
              </a:tabLst>
            </a:pPr>
            <a:r>
              <a:rPr lang="pt-PT" sz="1200" dirty="0"/>
              <a:t>	      A0 – A5 (Input)</a:t>
            </a:r>
          </a:p>
          <a:p>
            <a:pPr>
              <a:tabLst>
                <a:tab pos="333375" algn="l"/>
              </a:tabLst>
            </a:pPr>
            <a:r>
              <a:rPr lang="pt-PT" sz="1200" dirty="0"/>
              <a:t> </a:t>
            </a:r>
          </a:p>
          <a:p>
            <a:pPr>
              <a:tabLst>
                <a:tab pos="333375" algn="l"/>
              </a:tabLst>
            </a:pPr>
            <a:endParaRPr lang="pt-PT" sz="1200" dirty="0">
              <a:solidFill>
                <a:srgbClr val="FF0000"/>
              </a:solidFill>
            </a:endParaRPr>
          </a:p>
          <a:p>
            <a:pPr>
              <a:tabLst>
                <a:tab pos="333375" algn="l"/>
              </a:tabLst>
            </a:pPr>
            <a:endParaRPr lang="pt-PT" sz="1200" dirty="0">
              <a:solidFill>
                <a:srgbClr val="FF0000"/>
              </a:solidFill>
            </a:endParaRPr>
          </a:p>
        </p:txBody>
      </p:sp>
      <p:pic>
        <p:nvPicPr>
          <p:cNvPr id="6" name="Picture 2" descr="https://upload.wikimedia.org/wikipedia/commons/b/b8/ArduinoUNO.png">
            <a:extLst>
              <a:ext uri="{FF2B5EF4-FFF2-40B4-BE49-F238E27FC236}">
                <a16:creationId xmlns:a16="http://schemas.microsoft.com/office/drawing/2014/main" id="{97488FCC-DF9D-46AC-81EB-1621E311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31151" y="2585473"/>
            <a:ext cx="3690948" cy="26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8C7328D-76AA-44AC-877A-66807F3BFD94}"/>
              </a:ext>
            </a:extLst>
          </p:cNvPr>
          <p:cNvSpPr/>
          <p:nvPr/>
        </p:nvSpPr>
        <p:spPr>
          <a:xfrm>
            <a:off x="4786118" y="3754205"/>
            <a:ext cx="379241" cy="1841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7243645-B079-4E4A-89C1-8855CC72D4BD}"/>
              </a:ext>
            </a:extLst>
          </p:cNvPr>
          <p:cNvSpPr/>
          <p:nvPr/>
        </p:nvSpPr>
        <p:spPr>
          <a:xfrm>
            <a:off x="2555775" y="4726452"/>
            <a:ext cx="346229" cy="8827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86A10CD-BB2C-4A91-89ED-EC202F6A7631}"/>
              </a:ext>
            </a:extLst>
          </p:cNvPr>
          <p:cNvSpPr/>
          <p:nvPr/>
        </p:nvSpPr>
        <p:spPr>
          <a:xfrm>
            <a:off x="4784022" y="3581574"/>
            <a:ext cx="379241" cy="1588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25B12DB-085C-4817-82B4-E3D4F3AB41CD}"/>
              </a:ext>
            </a:extLst>
          </p:cNvPr>
          <p:cNvSpPr/>
          <p:nvPr/>
        </p:nvSpPr>
        <p:spPr>
          <a:xfrm>
            <a:off x="2555318" y="4323797"/>
            <a:ext cx="379241" cy="2463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A99584E-F503-4779-B4F6-6EE14E2CB710}"/>
              </a:ext>
            </a:extLst>
          </p:cNvPr>
          <p:cNvSpPr/>
          <p:nvPr/>
        </p:nvSpPr>
        <p:spPr>
          <a:xfrm>
            <a:off x="2523480" y="4050962"/>
            <a:ext cx="464344" cy="253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3A68115-4BFC-4126-8AB1-B07AFCBA54B0}"/>
              </a:ext>
            </a:extLst>
          </p:cNvPr>
          <p:cNvSpPr/>
          <p:nvPr/>
        </p:nvSpPr>
        <p:spPr>
          <a:xfrm>
            <a:off x="1796880" y="3857273"/>
            <a:ext cx="704310" cy="5078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PT" sz="1050" b="1" dirty="0"/>
              <a:t>3,3 Volts</a:t>
            </a:r>
          </a:p>
          <a:p>
            <a:endParaRPr lang="pt-PT" sz="600" b="1" dirty="0"/>
          </a:p>
          <a:p>
            <a:r>
              <a:rPr lang="pt-PT" sz="1050" b="1" dirty="0"/>
              <a:t>5 Volts</a:t>
            </a:r>
            <a:endParaRPr lang="pt-PT" sz="10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FB36EED-B605-4C0B-A48F-77A4AEC017DE}"/>
              </a:ext>
            </a:extLst>
          </p:cNvPr>
          <p:cNvSpPr/>
          <p:nvPr/>
        </p:nvSpPr>
        <p:spPr>
          <a:xfrm>
            <a:off x="1289078" y="4390934"/>
            <a:ext cx="1205144" cy="415498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PT" sz="1050" b="1" dirty="0"/>
              <a:t>GROUND - 0 Volts</a:t>
            </a:r>
            <a:endParaRPr lang="pt-PT" sz="1050" dirty="0"/>
          </a:p>
          <a:p>
            <a:r>
              <a:rPr lang="pt-PT" sz="1050" dirty="0"/>
              <a:t>  </a:t>
            </a:r>
            <a:r>
              <a:rPr lang="pt-PT" sz="1050" b="1" dirty="0"/>
              <a:t> (GND)</a:t>
            </a:r>
            <a:r>
              <a:rPr lang="pt-PT" sz="1050" dirty="0"/>
              <a:t>	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39A443D-A499-46CB-8EE4-822F5041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294" y="5563558"/>
            <a:ext cx="287243" cy="22238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A1BE94-04F5-4294-99E6-3484D614EF5F}"/>
              </a:ext>
            </a:extLst>
          </p:cNvPr>
          <p:cNvSpPr txBox="1"/>
          <p:nvPr/>
        </p:nvSpPr>
        <p:spPr>
          <a:xfrm>
            <a:off x="5436332" y="4206837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dirty="0"/>
              <a:t>PWM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84DC1EA-BCA1-47E2-BB2B-B99FB4663D36}"/>
              </a:ext>
            </a:extLst>
          </p:cNvPr>
          <p:cNvGrpSpPr/>
          <p:nvPr/>
        </p:nvGrpSpPr>
        <p:grpSpPr>
          <a:xfrm>
            <a:off x="5272541" y="2375846"/>
            <a:ext cx="3806811" cy="3231654"/>
            <a:chOff x="6854209" y="2052053"/>
            <a:chExt cx="3806811" cy="3231654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30C831E-032F-4C9A-B009-AE6441BC0B1F}"/>
                </a:ext>
              </a:extLst>
            </p:cNvPr>
            <p:cNvSpPr/>
            <p:nvPr/>
          </p:nvSpPr>
          <p:spPr>
            <a:xfrm>
              <a:off x="6854209" y="2052053"/>
              <a:ext cx="3806811" cy="323165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PT" sz="1400" b="1" dirty="0"/>
                <a:t>Pinos Digitais</a:t>
              </a:r>
              <a:r>
                <a:rPr lang="pt-PT" sz="1400" dirty="0"/>
                <a:t>:</a:t>
              </a:r>
            </a:p>
            <a:p>
              <a:pPr>
                <a:tabLst>
                  <a:tab pos="333375" algn="l"/>
                </a:tabLst>
              </a:pPr>
              <a:r>
                <a:rPr lang="pt-PT" sz="1400" dirty="0"/>
                <a:t>	</a:t>
              </a:r>
            </a:p>
            <a:p>
              <a:pPr>
                <a:tabLst>
                  <a:tab pos="333375" algn="l"/>
                </a:tabLst>
              </a:pPr>
              <a:r>
                <a:rPr lang="pt-PT" sz="1400" dirty="0"/>
                <a:t>	0 – 13 (Input      /         Output)</a:t>
              </a:r>
            </a:p>
            <a:p>
              <a:pPr marL="333375"/>
              <a:endParaRPr lang="pt-PT" sz="1200" dirty="0"/>
            </a:p>
            <a:p>
              <a:pPr marL="333375"/>
              <a:endParaRPr lang="pt-PT" sz="1200" dirty="0"/>
            </a:p>
            <a:p>
              <a:pPr marL="333375"/>
              <a:r>
                <a:rPr lang="pt-PT" sz="1200" dirty="0"/>
                <a:t>~3</a:t>
              </a:r>
            </a:p>
            <a:p>
              <a:pPr marL="333375"/>
              <a:r>
                <a:rPr lang="pt-PT" sz="1200" dirty="0"/>
                <a:t>~5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~6	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</a:t>
              </a:r>
              <a:r>
                <a:rPr lang="pt-PT" sz="1400" dirty="0"/>
                <a:t>Exemplo: 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	</a:t>
              </a:r>
              <a:r>
                <a:rPr lang="pt-PT" sz="1400" dirty="0"/>
                <a:t>Para variar a velocidade 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400" dirty="0"/>
                <a:t>		de um motor DC</a:t>
              </a:r>
            </a:p>
            <a:p>
              <a:pPr marL="333375">
                <a:tabLst>
                  <a:tab pos="1004888" algn="l"/>
                </a:tabLst>
              </a:pPr>
              <a:r>
                <a:rPr lang="pt-PT" sz="1200" dirty="0"/>
                <a:t>	</a:t>
              </a:r>
              <a:endParaRPr lang="pt-PT" sz="1200" dirty="0">
                <a:solidFill>
                  <a:srgbClr val="FF0000"/>
                </a:solidFill>
              </a:endParaRPr>
            </a:p>
            <a:p>
              <a:pPr marL="333375"/>
              <a:r>
                <a:rPr lang="pt-PT" sz="1200" dirty="0"/>
                <a:t>~9</a:t>
              </a:r>
            </a:p>
            <a:p>
              <a:pPr marL="333375"/>
              <a:r>
                <a:rPr lang="pt-PT" sz="1200" dirty="0"/>
                <a:t>~10</a:t>
              </a:r>
            </a:p>
            <a:p>
              <a:pPr marL="333375"/>
              <a:r>
                <a:rPr lang="pt-PT" sz="1200" dirty="0"/>
                <a:t>~11</a:t>
              </a:r>
            </a:p>
            <a:p>
              <a:pPr marL="333375"/>
              <a:endParaRPr lang="pt-PT" sz="1200" dirty="0"/>
            </a:p>
          </p:txBody>
        </p:sp>
        <p:sp>
          <p:nvSpPr>
            <p:cNvPr id="18" name="Chaveta à direita 17">
              <a:extLst>
                <a:ext uri="{FF2B5EF4-FFF2-40B4-BE49-F238E27FC236}">
                  <a16:creationId xmlns:a16="http://schemas.microsoft.com/office/drawing/2014/main" id="{15E3706F-E98A-4966-B2FC-004CBCDFE429}"/>
                </a:ext>
              </a:extLst>
            </p:cNvPr>
            <p:cNvSpPr/>
            <p:nvPr/>
          </p:nvSpPr>
          <p:spPr>
            <a:xfrm>
              <a:off x="7593799" y="3105207"/>
              <a:ext cx="254140" cy="1855756"/>
            </a:xfrm>
            <a:prstGeom prst="rightBrace">
              <a:avLst>
                <a:gd name="adj1" fmla="val 0"/>
                <a:gd name="adj2" fmla="val 50000"/>
              </a:avLst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sz="1350"/>
            </a:p>
          </p:txBody>
        </p:sp>
        <p:pic>
          <p:nvPicPr>
            <p:cNvPr id="19" name="Picture 8" descr="https://www.raspberrypi.org/learning/images/components/led.png">
              <a:extLst>
                <a:ext uri="{FF2B5EF4-FFF2-40B4-BE49-F238E27FC236}">
                  <a16:creationId xmlns:a16="http://schemas.microsoft.com/office/drawing/2014/main" id="{805457A3-24A8-4BFC-922E-62312E68A6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31" r="31252"/>
            <a:stretch/>
          </p:blipFill>
          <p:spPr bwMode="auto">
            <a:xfrm>
              <a:off x="8973177" y="2879702"/>
              <a:ext cx="344441" cy="72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777AF92D-A0D7-4901-A14D-8BE7B54E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7667" y="2948062"/>
              <a:ext cx="439494" cy="389135"/>
            </a:xfrm>
            <a:prstGeom prst="rect">
              <a:avLst/>
            </a:prstGeom>
          </p:spPr>
        </p:pic>
        <p:pic>
          <p:nvPicPr>
            <p:cNvPr id="21" name="Picture 6" descr="http://www.robotshop.com/media/catalog/product/cache/1/thumbnail/9df78eab33525d08d6e5fb8d27136e95/s/o/solarbotics-regular-motor-2.jpg">
              <a:extLst>
                <a:ext uri="{FF2B5EF4-FFF2-40B4-BE49-F238E27FC236}">
                  <a16:creationId xmlns:a16="http://schemas.microsoft.com/office/drawing/2014/main" id="{2F929F3D-142B-4243-8591-896EC1559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9484" y="4451897"/>
              <a:ext cx="662159" cy="662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https://cdn.solarbotics.com/products/photos/93c51bd69dcc15a0f60bb6bb4c96d4df/17855-dscn3894.JPG">
              <a:extLst>
                <a:ext uri="{FF2B5EF4-FFF2-40B4-BE49-F238E27FC236}">
                  <a16:creationId xmlns:a16="http://schemas.microsoft.com/office/drawing/2014/main" id="{BC9C9568-CE20-4483-A256-028163B62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2063" y="2933792"/>
              <a:ext cx="662159" cy="496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402D93DE-8DE4-4626-9443-B5200000CC4F}"/>
              </a:ext>
            </a:extLst>
          </p:cNvPr>
          <p:cNvSpPr/>
          <p:nvPr/>
        </p:nvSpPr>
        <p:spPr>
          <a:xfrm>
            <a:off x="2480709" y="6024632"/>
            <a:ext cx="3210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GND</a:t>
            </a:r>
            <a:r>
              <a:rPr lang="pt-PT" sz="1400" dirty="0"/>
              <a:t> - pinos de referência, terra.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D3FCEE9-F2F0-49AA-9ADF-6C00ABDA7E8D}"/>
              </a:ext>
            </a:extLst>
          </p:cNvPr>
          <p:cNvSpPr/>
          <p:nvPr/>
        </p:nvSpPr>
        <p:spPr>
          <a:xfrm>
            <a:off x="173686" y="3167657"/>
            <a:ext cx="2367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5V - </a:t>
            </a:r>
            <a:r>
              <a:rPr lang="pt-PT" sz="1400" dirty="0"/>
              <a:t>Fornece tensão de 5 V para alimentação de </a:t>
            </a:r>
            <a:r>
              <a:rPr lang="pt-PT" sz="1400" dirty="0" err="1"/>
              <a:t>shields</a:t>
            </a:r>
            <a:r>
              <a:rPr lang="pt-PT" sz="1400" dirty="0"/>
              <a:t> e circuitos externos. 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A701351-AC4A-4ABD-A8FE-2CF64D51EC4B}"/>
              </a:ext>
            </a:extLst>
          </p:cNvPr>
          <p:cNvSpPr/>
          <p:nvPr/>
        </p:nvSpPr>
        <p:spPr>
          <a:xfrm>
            <a:off x="173685" y="2242390"/>
            <a:ext cx="23672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3,3V - </a:t>
            </a:r>
            <a:r>
              <a:rPr lang="pt-PT" sz="1400" dirty="0"/>
              <a:t>Fornece tensão de 3,3V para alimentação de </a:t>
            </a:r>
            <a:r>
              <a:rPr lang="pt-PT" sz="1400" dirty="0" err="1"/>
              <a:t>shields</a:t>
            </a:r>
            <a:r>
              <a:rPr lang="pt-PT" sz="1400" dirty="0"/>
              <a:t> e módulos externos. </a:t>
            </a:r>
          </a:p>
        </p:txBody>
      </p:sp>
      <p:pic>
        <p:nvPicPr>
          <p:cNvPr id="4098" name="Picture 2" descr="Resultado de imagem para ultrasonic sensor">
            <a:extLst>
              <a:ext uri="{FF2B5EF4-FFF2-40B4-BE49-F238E27FC236}">
                <a16:creationId xmlns:a16="http://schemas.microsoft.com/office/drawing/2014/main" id="{4A0DC440-FA11-49C7-A0D4-2263DC26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10" y="5454236"/>
            <a:ext cx="560449" cy="52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ensor temperatura">
            <a:extLst>
              <a:ext uri="{FF2B5EF4-FFF2-40B4-BE49-F238E27FC236}">
                <a16:creationId xmlns:a16="http://schemas.microsoft.com/office/drawing/2014/main" id="{BD809E2B-8222-4DBC-9D58-BBF06690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4" y="5563558"/>
            <a:ext cx="738274" cy="45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2002</Words>
  <Application>Microsoft Office PowerPoint</Application>
  <PresentationFormat>Apresentação no Ecrã (4:3)</PresentationFormat>
  <Paragraphs>297</Paragraphs>
  <Slides>40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Wingdings</vt:lpstr>
      <vt:lpstr>Office Theme</vt:lpstr>
      <vt:lpstr>Projeto ArdRobotica Programação com Arduinos</vt:lpstr>
      <vt:lpstr>Arduino</vt:lpstr>
      <vt:lpstr>Arduino – História</vt:lpstr>
      <vt:lpstr>Arduino – Aplicações</vt:lpstr>
      <vt:lpstr>Arduino - Modelos mais comuns</vt:lpstr>
      <vt:lpstr>Shields (extensões) do Arduino</vt:lpstr>
      <vt:lpstr>Arduino Uno – Características técnicas</vt:lpstr>
      <vt:lpstr>Componentes eletrónicos simples</vt:lpstr>
      <vt:lpstr>Explorando o Arduino UNO</vt:lpstr>
      <vt:lpstr>Explorando o Arduino UNO</vt:lpstr>
      <vt:lpstr>Explorando o Arduino UNO</vt:lpstr>
      <vt:lpstr>Explorando o Arduino UNO</vt:lpstr>
      <vt:lpstr>Placa de ensaio (Breadboard)</vt:lpstr>
      <vt:lpstr>Led – Díodo Emissor de Luz</vt:lpstr>
      <vt:lpstr>Led – Díodo Emissor de Luz</vt:lpstr>
      <vt:lpstr>Ambiente de Desenvolvimento Integrado (IDE) </vt:lpstr>
      <vt:lpstr>Ambiente de Desenvolvimento Integrado (IDE) </vt:lpstr>
      <vt:lpstr>Ambiente de Desenvolvimento Integrado (IDE) </vt:lpstr>
      <vt:lpstr>Ambiente de Desenvolvimento Integrado (IDE) </vt:lpstr>
      <vt:lpstr>Atividade 1 – Acender um led</vt:lpstr>
      <vt:lpstr>Atividade 1 – Acender um led</vt:lpstr>
      <vt:lpstr>Atividade 1 – Acender um led</vt:lpstr>
      <vt:lpstr>Programação - Funções</vt:lpstr>
      <vt:lpstr>Programação - Funções</vt:lpstr>
      <vt:lpstr>Programação - Funções</vt:lpstr>
      <vt:lpstr>Atividade 2 – Led a piscar (Blink) </vt:lpstr>
      <vt:lpstr>Sensor de luz LDR</vt:lpstr>
      <vt:lpstr>Sensor de luz LDR</vt:lpstr>
      <vt:lpstr>Atividade 3 – Sensor de luz LDR </vt:lpstr>
      <vt:lpstr>Sensores Ultrassónicos</vt:lpstr>
      <vt:lpstr>Sensores Ultrassónicos</vt:lpstr>
      <vt:lpstr>HC-SR04</vt:lpstr>
      <vt:lpstr>HC-SR04</vt:lpstr>
      <vt:lpstr>Atividade 4 – Sensor Ultrassónico</vt:lpstr>
      <vt:lpstr>Sensor de Humidade e Temp. DHT11   KY-015 (Opcional)</vt:lpstr>
      <vt:lpstr>Sensor de Humidade e Temp. DHT11   KY-015 (Opcional)</vt:lpstr>
      <vt:lpstr>Atividade 5 - Sensor de Temperatura</vt:lpstr>
      <vt:lpstr>Atividade 6 - Sensor de Tensão</vt:lpstr>
      <vt:lpstr>Atividade 6 - Sensor Capacitivo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anpri1999</dc:creator>
  <cp:lastModifiedBy>Luis</cp:lastModifiedBy>
  <cp:revision>59</cp:revision>
  <dcterms:created xsi:type="dcterms:W3CDTF">2019-01-20T16:48:08Z</dcterms:created>
  <dcterms:modified xsi:type="dcterms:W3CDTF">2023-03-01T10:48:26Z</dcterms:modified>
</cp:coreProperties>
</file>